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30"/>
  </p:notesMasterIdLst>
  <p:sldIdLst>
    <p:sldId id="413" r:id="rId3"/>
    <p:sldId id="414" r:id="rId4"/>
    <p:sldId id="415" r:id="rId5"/>
    <p:sldId id="416" r:id="rId6"/>
    <p:sldId id="418" r:id="rId7"/>
    <p:sldId id="420" r:id="rId8"/>
    <p:sldId id="419" r:id="rId9"/>
    <p:sldId id="421" r:id="rId10"/>
    <p:sldId id="426" r:id="rId11"/>
    <p:sldId id="425" r:id="rId12"/>
    <p:sldId id="423" r:id="rId13"/>
    <p:sldId id="424" r:id="rId14"/>
    <p:sldId id="422" r:id="rId15"/>
    <p:sldId id="427" r:id="rId16"/>
    <p:sldId id="428" r:id="rId17"/>
    <p:sldId id="430" r:id="rId18"/>
    <p:sldId id="429" r:id="rId19"/>
    <p:sldId id="417" r:id="rId20"/>
    <p:sldId id="432" r:id="rId21"/>
    <p:sldId id="433" r:id="rId22"/>
    <p:sldId id="434" r:id="rId23"/>
    <p:sldId id="435" r:id="rId24"/>
    <p:sldId id="436" r:id="rId25"/>
    <p:sldId id="437" r:id="rId26"/>
    <p:sldId id="438" r:id="rId27"/>
    <p:sldId id="446" r:id="rId28"/>
    <p:sldId id="439" r:id="rId29"/>
    <p:sldId id="447" r:id="rId30"/>
    <p:sldId id="452" r:id="rId31"/>
    <p:sldId id="456" r:id="rId32"/>
    <p:sldId id="453" r:id="rId33"/>
    <p:sldId id="455" r:id="rId34"/>
    <p:sldId id="448" r:id="rId35"/>
    <p:sldId id="449" r:id="rId36"/>
    <p:sldId id="450" r:id="rId37"/>
    <p:sldId id="451" r:id="rId38"/>
    <p:sldId id="459" r:id="rId39"/>
    <p:sldId id="461" r:id="rId40"/>
    <p:sldId id="462" r:id="rId41"/>
    <p:sldId id="458" r:id="rId42"/>
    <p:sldId id="463" r:id="rId43"/>
    <p:sldId id="464" r:id="rId44"/>
    <p:sldId id="467" r:id="rId45"/>
    <p:sldId id="466" r:id="rId46"/>
    <p:sldId id="476" r:id="rId47"/>
    <p:sldId id="468" r:id="rId48"/>
    <p:sldId id="472" r:id="rId49"/>
    <p:sldId id="471" r:id="rId50"/>
    <p:sldId id="470" r:id="rId51"/>
    <p:sldId id="473" r:id="rId52"/>
    <p:sldId id="474" r:id="rId53"/>
    <p:sldId id="477" r:id="rId54"/>
    <p:sldId id="479" r:id="rId55"/>
    <p:sldId id="480" r:id="rId56"/>
    <p:sldId id="483" r:id="rId57"/>
    <p:sldId id="484" r:id="rId58"/>
    <p:sldId id="481" r:id="rId59"/>
    <p:sldId id="478" r:id="rId60"/>
    <p:sldId id="486" r:id="rId61"/>
    <p:sldId id="487" r:id="rId62"/>
    <p:sldId id="488" r:id="rId63"/>
    <p:sldId id="482" r:id="rId64"/>
    <p:sldId id="489" r:id="rId65"/>
    <p:sldId id="490" r:id="rId66"/>
    <p:sldId id="494" r:id="rId67"/>
    <p:sldId id="495" r:id="rId68"/>
    <p:sldId id="496" r:id="rId69"/>
    <p:sldId id="497" r:id="rId70"/>
    <p:sldId id="492" r:id="rId71"/>
    <p:sldId id="498" r:id="rId72"/>
    <p:sldId id="485" r:id="rId73"/>
    <p:sldId id="493" r:id="rId74"/>
    <p:sldId id="501" r:id="rId75"/>
    <p:sldId id="546" r:id="rId76"/>
    <p:sldId id="545" r:id="rId77"/>
    <p:sldId id="547" r:id="rId78"/>
    <p:sldId id="548" r:id="rId79"/>
    <p:sldId id="554" r:id="rId80"/>
    <p:sldId id="556" r:id="rId81"/>
    <p:sldId id="557" r:id="rId82"/>
    <p:sldId id="558" r:id="rId83"/>
    <p:sldId id="561" r:id="rId84"/>
    <p:sldId id="559" r:id="rId85"/>
    <p:sldId id="560" r:id="rId86"/>
    <p:sldId id="562" r:id="rId87"/>
    <p:sldId id="500" r:id="rId88"/>
    <p:sldId id="503" r:id="rId89"/>
    <p:sldId id="504" r:id="rId90"/>
    <p:sldId id="505" r:id="rId91"/>
    <p:sldId id="506" r:id="rId92"/>
    <p:sldId id="507" r:id="rId93"/>
    <p:sldId id="512" r:id="rId94"/>
    <p:sldId id="514" r:id="rId95"/>
    <p:sldId id="513" r:id="rId96"/>
    <p:sldId id="511" r:id="rId97"/>
    <p:sldId id="509" r:id="rId98"/>
    <p:sldId id="508" r:id="rId99"/>
    <p:sldId id="510" r:id="rId100"/>
    <p:sldId id="515" r:id="rId101"/>
    <p:sldId id="502" r:id="rId102"/>
    <p:sldId id="518" r:id="rId103"/>
    <p:sldId id="517" r:id="rId104"/>
    <p:sldId id="519" r:id="rId105"/>
    <p:sldId id="520" r:id="rId106"/>
    <p:sldId id="521" r:id="rId107"/>
    <p:sldId id="523" r:id="rId108"/>
    <p:sldId id="524" r:id="rId109"/>
    <p:sldId id="516" r:id="rId110"/>
    <p:sldId id="532" r:id="rId111"/>
    <p:sldId id="527" r:id="rId112"/>
    <p:sldId id="528" r:id="rId113"/>
    <p:sldId id="529" r:id="rId114"/>
    <p:sldId id="526" r:id="rId115"/>
    <p:sldId id="530" r:id="rId116"/>
    <p:sldId id="531" r:id="rId117"/>
    <p:sldId id="533" r:id="rId118"/>
    <p:sldId id="534" r:id="rId119"/>
    <p:sldId id="537" r:id="rId120"/>
    <p:sldId id="535" r:id="rId121"/>
    <p:sldId id="538" r:id="rId122"/>
    <p:sldId id="536" r:id="rId123"/>
    <p:sldId id="539" r:id="rId124"/>
    <p:sldId id="540" r:id="rId125"/>
    <p:sldId id="544" r:id="rId126"/>
    <p:sldId id="542" r:id="rId127"/>
    <p:sldId id="543" r:id="rId128"/>
    <p:sldId id="525" r:id="rId129"/>
    <p:sldId id="564" r:id="rId131"/>
    <p:sldId id="570" r:id="rId132"/>
    <p:sldId id="571" r:id="rId133"/>
    <p:sldId id="572" r:id="rId134"/>
    <p:sldId id="573" r:id="rId135"/>
    <p:sldId id="566" r:id="rId136"/>
    <p:sldId id="567" r:id="rId137"/>
    <p:sldId id="568" r:id="rId138"/>
    <p:sldId id="569" r:id="rId139"/>
    <p:sldId id="576" r:id="rId140"/>
    <p:sldId id="574" r:id="rId141"/>
    <p:sldId id="575" r:id="rId142"/>
    <p:sldId id="577" r:id="rId143"/>
    <p:sldId id="578" r:id="rId144"/>
    <p:sldId id="584" r:id="rId145"/>
    <p:sldId id="581" r:id="rId146"/>
    <p:sldId id="582" r:id="rId147"/>
    <p:sldId id="580" r:id="rId148"/>
    <p:sldId id="563" r:id="rId149"/>
    <p:sldId id="587" r:id="rId150"/>
    <p:sldId id="603" r:id="rId151"/>
    <p:sldId id="588" r:id="rId152"/>
    <p:sldId id="589" r:id="rId153"/>
    <p:sldId id="597" r:id="rId154"/>
    <p:sldId id="601" r:id="rId155"/>
    <p:sldId id="602" r:id="rId156"/>
    <p:sldId id="595" r:id="rId157"/>
    <p:sldId id="596" r:id="rId158"/>
    <p:sldId id="600" r:id="rId159"/>
    <p:sldId id="604" r:id="rId160"/>
    <p:sldId id="605" r:id="rId161"/>
    <p:sldId id="606" r:id="rId162"/>
    <p:sldId id="607" r:id="rId163"/>
    <p:sldId id="612" r:id="rId164"/>
    <p:sldId id="613" r:id="rId165"/>
    <p:sldId id="614" r:id="rId166"/>
    <p:sldId id="618" r:id="rId167"/>
    <p:sldId id="619" r:id="rId168"/>
    <p:sldId id="617" r:id="rId169"/>
    <p:sldId id="585" r:id="rId170"/>
    <p:sldId id="621" r:id="rId171"/>
    <p:sldId id="622" r:id="rId172"/>
    <p:sldId id="623" r:id="rId173"/>
    <p:sldId id="624" r:id="rId174"/>
    <p:sldId id="631" r:id="rId175"/>
    <p:sldId id="625" r:id="rId176"/>
    <p:sldId id="626" r:id="rId177"/>
    <p:sldId id="632" r:id="rId178"/>
    <p:sldId id="628" r:id="rId179"/>
    <p:sldId id="629" r:id="rId180"/>
    <p:sldId id="620" r:id="rId181"/>
    <p:sldId id="636" r:id="rId182"/>
    <p:sldId id="634" r:id="rId183"/>
    <p:sldId id="635" r:id="rId184"/>
    <p:sldId id="637" r:id="rId185"/>
    <p:sldId id="638" r:id="rId186"/>
    <p:sldId id="639" r:id="rId187"/>
    <p:sldId id="640" r:id="rId188"/>
    <p:sldId id="641" r:id="rId189"/>
    <p:sldId id="633" r:id="rId190"/>
    <p:sldId id="643" r:id="rId191"/>
    <p:sldId id="644" r:id="rId192"/>
    <p:sldId id="645" r:id="rId193"/>
    <p:sldId id="646" r:id="rId194"/>
    <p:sldId id="648" r:id="rId195"/>
    <p:sldId id="647" r:id="rId196"/>
    <p:sldId id="649" r:id="rId197"/>
    <p:sldId id="642" r:id="rId198"/>
  </p:sldIdLst>
  <p:sldSz cx="12192000" cy="6858000"/>
  <p:notesSz cx="6858000" cy="9144000"/>
  <p:custDataLst>
    <p:tags r:id="rId20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END" id="{6E5E6BED-AF46-408B-A0F0-05E6F56CCA98}">
          <p14:sldIdLst>
            <p14:sldId id="64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cmAuthor id="2" name="86152" initials="8"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D37726"/>
    <a:srgbClr val="BF9000"/>
    <a:srgbClr val="93670F"/>
    <a:srgbClr val="A9584C"/>
    <a:srgbClr val="7F6000"/>
    <a:srgbClr val="0F78C3"/>
    <a:srgbClr val="FFC000"/>
    <a:srgbClr val="F0F0F0"/>
    <a:srgbClr val="C1A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95201" autoAdjust="0"/>
  </p:normalViewPr>
  <p:slideViewPr>
    <p:cSldViewPr snapToGrid="0">
      <p:cViewPr varScale="1">
        <p:scale>
          <a:sx n="82" d="100"/>
          <a:sy n="82" d="100"/>
        </p:scale>
        <p:origin x="629" y="7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3" Type="http://schemas.openxmlformats.org/officeDocument/2006/relationships/tags" Target="tags/tag3.xml"/><Relationship Id="rId202" Type="http://schemas.openxmlformats.org/officeDocument/2006/relationships/commentAuthors" Target="commentAuthors.xml"/><Relationship Id="rId201" Type="http://schemas.openxmlformats.org/officeDocument/2006/relationships/tableStyles" Target="tableStyles.xml"/><Relationship Id="rId200" Type="http://schemas.openxmlformats.org/officeDocument/2006/relationships/viewProps" Target="viewProps.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presProps" Target="presProps.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1.emf"/><Relationship Id="rId3" Type="http://schemas.openxmlformats.org/officeDocument/2006/relationships/oleObject" Target="../embeddings/oleObject2.bin"/><Relationship Id="rId2" Type="http://schemas.openxmlformats.org/officeDocument/2006/relationships/image" Target="../media/image100.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9.jpeg"/><Relationship Id="rId7" Type="http://schemas.openxmlformats.org/officeDocument/2006/relationships/image" Target="../media/image108.jpeg"/><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4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jpeg"/><Relationship Id="rId1"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8.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jpeg"/><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92178" y="1016887"/>
            <a:ext cx="7407643" cy="567004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gridCol w="2163428"/>
                <a:gridCol w="2523637"/>
                <a:gridCol w="4865432"/>
              </a:tblGrid>
              <a:tr h="370840">
                <a:tc>
                  <a:txBody>
                    <a:bodyPr/>
                    <a:lstStyle/>
                    <a:p>
                      <a:pPr algn="ctr"/>
                      <a:r>
                        <a:rPr lang="zh-CN" altLang="en-US" sz="2000"/>
                        <a:t>类型</a:t>
                      </a:r>
                      <a:endParaRPr lang="zh-CN" altLang="en-US" sz="2000"/>
                    </a:p>
                  </a:txBody>
                  <a:tcPr anchor="ctr"/>
                </a:tc>
                <a:tc>
                  <a:txBody>
                    <a:bodyPr/>
                    <a:lstStyle/>
                    <a:p>
                      <a:pPr algn="ctr"/>
                      <a:r>
                        <a:rPr lang="zh-CN" altLang="en-US" sz="2000"/>
                        <a:t>起始地址</a:t>
                      </a:r>
                      <a:endParaRPr lang="zh-CN" altLang="en-US" sz="2000"/>
                    </a:p>
                  </a:txBody>
                  <a:tcPr anchor="ctr"/>
                </a:tc>
                <a:tc>
                  <a:txBody>
                    <a:bodyPr/>
                    <a:lstStyle/>
                    <a:p>
                      <a:pPr algn="ctr"/>
                      <a:r>
                        <a:rPr lang="zh-CN" altLang="en-US" sz="2000"/>
                        <a:t>存储器</a:t>
                      </a:r>
                      <a:endParaRPr lang="zh-CN" altLang="en-US" sz="2000"/>
                    </a:p>
                  </a:txBody>
                  <a:tcPr anchor="ctr"/>
                </a:tc>
                <a:tc>
                  <a:txBody>
                    <a:bodyPr/>
                    <a:lstStyle/>
                    <a:p>
                      <a:pPr algn="ctr"/>
                      <a:r>
                        <a:rPr lang="zh-CN" altLang="en-US" sz="2000"/>
                        <a:t>用途</a:t>
                      </a:r>
                      <a:endParaRPr lang="zh-CN" altLang="en-US" sz="2000"/>
                    </a:p>
                  </a:txBody>
                  <a:tcPr anchor="ctr"/>
                </a:tc>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F000</a:t>
                      </a:r>
                      <a:endParaRPr lang="zh-CN" altLang="en-US" sz="2000"/>
                    </a:p>
                  </a:txBody>
                  <a:tcPr anchor="ctr"/>
                </a:tc>
                <a:tc>
                  <a:txBody>
                    <a:bodyPr/>
                    <a:lstStyle/>
                    <a:p>
                      <a:pPr algn="ctr"/>
                      <a:r>
                        <a:rPr lang="zh-CN" altLang="en-US" sz="2000"/>
                        <a:t>系统存储器</a:t>
                      </a:r>
                      <a:endParaRPr lang="zh-CN" altLang="en-US" sz="2000"/>
                    </a:p>
                  </a:txBody>
                  <a:tcPr anchor="ctr"/>
                </a:tc>
                <a:tc>
                  <a:txBody>
                    <a:bodyPr/>
                    <a:lstStyle/>
                    <a:p>
                      <a:pPr algn="ctr"/>
                      <a:r>
                        <a:rPr lang="zh-CN" altLang="en-US" sz="2000"/>
                        <a:t>存储</a:t>
                      </a:r>
                      <a:r>
                        <a:rPr lang="en-US" altLang="zh-CN" sz="2000"/>
                        <a:t>BootLoader</a:t>
                      </a:r>
                      <a:r>
                        <a:rPr lang="zh-CN" altLang="en-US" sz="2000"/>
                        <a:t>，用于串口下载</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F800</a:t>
                      </a:r>
                      <a:endParaRPr lang="zh-CN" altLang="en-US" sz="2000"/>
                    </a:p>
                  </a:txBody>
                  <a:tcPr anchor="ctr"/>
                </a:tc>
                <a:tc>
                  <a:txBody>
                    <a:bodyPr/>
                    <a:lstStyle/>
                    <a:p>
                      <a:pPr algn="ctr"/>
                      <a:r>
                        <a:rPr lang="zh-CN" altLang="en-US" sz="2000"/>
                        <a:t>选项字节</a:t>
                      </a:r>
                      <a:endParaRPr lang="zh-CN" altLang="en-US" sz="2000"/>
                    </a:p>
                  </a:txBody>
                  <a:tcPr anchor="ctr"/>
                </a:tc>
                <a:tc>
                  <a:txBody>
                    <a:bodyPr/>
                    <a:lstStyle/>
                    <a:p>
                      <a:pPr algn="ctr"/>
                      <a:r>
                        <a:rPr lang="zh-CN" altLang="en-US" sz="2000"/>
                        <a:t>存储一些独立于程序代码的配置参数</a:t>
                      </a:r>
                      <a:endParaRPr lang="zh-CN" altLang="en-US" sz="2000"/>
                    </a:p>
                  </a:txBody>
                  <a:tcPr anchor="ctr"/>
                </a:tc>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endParaRPr lang="zh-CN" altLang="en-US" sz="2000"/>
                    </a:p>
                  </a:txBody>
                  <a:tcPr anchor="ctr"/>
                </a:tc>
              </a:tr>
              <a:tr h="370840">
                <a:tc vMerge="1">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endParaRPr lang="zh-CN" altLang="en-US" sz="2000"/>
                    </a:p>
                  </a:txBody>
                  <a:tcPr anchor="ctr"/>
                </a:tc>
                <a:tc>
                  <a:txBody>
                    <a:bodyPr/>
                    <a:lstStyle/>
                    <a:p>
                      <a:pPr algn="ctr"/>
                      <a:r>
                        <a:rPr lang="zh-CN" altLang="en-US" sz="2000"/>
                        <a:t>存储各个外设的配置参数</a:t>
                      </a:r>
                      <a:endParaRPr lang="zh-CN" altLang="en-US" sz="2000"/>
                    </a:p>
                  </a:txBody>
                  <a:tcPr anchor="ctr"/>
                </a:tc>
              </a:tr>
              <a:tr h="370840">
                <a:tc vMerge="1">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endParaRPr lang="zh-CN" altLang="en-US" sz="2000"/>
                    </a:p>
                  </a:txBody>
                  <a:tcPr anchor="ctr"/>
                </a:tc>
                <a:tc>
                  <a:txBody>
                    <a:bodyPr/>
                    <a:lstStyle/>
                    <a:p>
                      <a:pPr algn="ctr"/>
                      <a:r>
                        <a:rPr lang="zh-CN" altLang="en-US" sz="2000"/>
                        <a:t>存储内核各个外设的配置参数</a:t>
                      </a:r>
                      <a:endParaRPr lang="zh-CN" altLang="en-US" sz="2000"/>
                    </a:p>
                  </a:txBody>
                  <a:tcPr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68609" y="1117293"/>
            <a:ext cx="5854782" cy="51938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endParaRPr lang="en-US" altLang="zh-CN"/>
          </a:p>
        </p:txBody>
      </p:sp>
      <p:sp>
        <p:nvSpPr>
          <p:cNvPr id="53" name="矩形 52"/>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endParaRPr lang="en-US" altLang="zh-CN"/>
          </a:p>
        </p:txBody>
      </p:sp>
      <p:sp>
        <p:nvSpPr>
          <p:cNvPr id="3" name="箭头: 右 2"/>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p:cNvGraphicFramePr>
            <a:graphicFrameLocks noGrp="1"/>
          </p:cNvGraphicFramePr>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tblGrid>
              <a:tr h="370840">
                <a:tc>
                  <a:txBody>
                    <a:bodyPr/>
                    <a:lstStyle/>
                    <a:p>
                      <a:pPr algn="ctr"/>
                      <a:r>
                        <a:rPr lang="zh-CN" altLang="en-US"/>
                        <a:t>外设</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3" name="表格 5"/>
          <p:cNvGraphicFramePr>
            <a:graphicFrameLocks noGrp="1"/>
          </p:cNvGraphicFramePr>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tblGrid>
              <a:tr h="370840">
                <a:tc>
                  <a:txBody>
                    <a:bodyPr/>
                    <a:lstStyle/>
                    <a:p>
                      <a:pPr algn="ctr"/>
                      <a:r>
                        <a:rPr lang="zh-CN" altLang="en-US"/>
                        <a:t>存储器</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4" name="表格 5"/>
          <p:cNvGraphicFramePr>
            <a:graphicFrameLocks noGrp="1"/>
          </p:cNvGraphicFramePr>
          <p:nvPr/>
        </p:nvGraphicFramePr>
        <p:xfrm>
          <a:off x="5455255" y="1708848"/>
          <a:ext cx="1004493" cy="370840"/>
        </p:xfrm>
        <a:graphic>
          <a:graphicData uri="http://schemas.openxmlformats.org/drawingml/2006/table">
            <a:tbl>
              <a:tblPr bandRow="1">
                <a:tableStyleId>{93296810-A885-4BE3-A3E7-6D5BEEA58F35}</a:tableStyleId>
              </a:tblPr>
              <a:tblGrid>
                <a:gridCol w="1004493"/>
              </a:tblGrid>
              <a:tr h="370840">
                <a:tc>
                  <a:txBody>
                    <a:bodyPr/>
                    <a:lstStyle/>
                    <a:p>
                      <a:pPr algn="ctr"/>
                      <a:r>
                        <a:rPr lang="zh-CN" altLang="en-US"/>
                        <a:t>方向</a:t>
                      </a:r>
                      <a:endParaRPr lang="zh-CN" altLang="en-US"/>
                    </a:p>
                  </a:txBody>
                  <a:tcPr/>
                </a:tc>
              </a:tr>
            </a:tbl>
          </a:graphicData>
        </a:graphic>
      </p:graphicFrame>
      <p:cxnSp>
        <p:nvCxnSpPr>
          <p:cNvPr id="15" name="直接箭头连接符 14"/>
          <p:cNvCxnSpPr>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p:cNvCxnSpPr>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p:cNvGraphicFramePr>
            <a:graphicFrameLocks noGrp="1"/>
          </p:cNvGraphicFramePr>
          <p:nvPr/>
        </p:nvGraphicFramePr>
        <p:xfrm>
          <a:off x="7205033" y="4389905"/>
          <a:ext cx="1365764" cy="370840"/>
        </p:xfrm>
        <a:graphic>
          <a:graphicData uri="http://schemas.openxmlformats.org/drawingml/2006/table">
            <a:tbl>
              <a:tblPr bandRow="1">
                <a:tableStyleId>{93296810-A885-4BE3-A3E7-6D5BEEA58F35}</a:tableStyleId>
              </a:tblPr>
              <a:tblGrid>
                <a:gridCol w="1365764"/>
              </a:tblGrid>
              <a:tr h="370840">
                <a:tc>
                  <a:txBody>
                    <a:bodyPr/>
                    <a:lstStyle/>
                    <a:p>
                      <a:pPr algn="ctr"/>
                      <a:r>
                        <a:rPr lang="en-US" altLang="zh-CN"/>
                        <a:t>M2M</a:t>
                      </a:r>
                      <a:endParaRPr lang="zh-CN" altLang="en-US"/>
                    </a:p>
                  </a:txBody>
                  <a:tcPr/>
                </a:tc>
              </a:tr>
            </a:tbl>
          </a:graphicData>
        </a:graphic>
      </p:graphicFrame>
      <p:graphicFrame>
        <p:nvGraphicFramePr>
          <p:cNvPr id="33" name="表格 5"/>
          <p:cNvGraphicFramePr>
            <a:graphicFrameLocks noGrp="1"/>
          </p:cNvGraphicFramePr>
          <p:nvPr/>
        </p:nvGraphicFramePr>
        <p:xfrm>
          <a:off x="5274619"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传输计数器</a:t>
                      </a:r>
                      <a:endParaRPr lang="zh-CN" altLang="en-US"/>
                    </a:p>
                  </a:txBody>
                  <a:tcPr/>
                </a:tc>
              </a:tr>
            </a:tbl>
          </a:graphicData>
        </a:graphic>
      </p:graphicFrame>
      <p:sp>
        <p:nvSpPr>
          <p:cNvPr id="34" name="箭头: 右 33"/>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p:cNvGraphicFramePr>
            <a:graphicFrameLocks noGrp="1"/>
          </p:cNvGraphicFramePr>
          <p:nvPr/>
        </p:nvGraphicFramePr>
        <p:xfrm>
          <a:off x="7205033"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自动重装器</a:t>
                      </a:r>
                      <a:endParaRPr lang="zh-CN" altLang="en-US"/>
                    </a:p>
                  </a:txBody>
                  <a:tcPr/>
                </a:tc>
              </a:tr>
            </a:tbl>
          </a:graphicData>
        </a:graphic>
      </p:graphicFrame>
      <p:cxnSp>
        <p:nvCxnSpPr>
          <p:cNvPr id="36" name="直接箭头连接符 35"/>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709028" y="962271"/>
            <a:ext cx="4773943" cy="55796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268073" y="1028746"/>
            <a:ext cx="5655853" cy="549988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p:cNvGraphicFramePr>
            <a:graphicFrameLocks noGrp="1"/>
          </p:cNvGraphicFramePr>
          <p:nvPr/>
        </p:nvGraphicFramePr>
        <p:xfrm>
          <a:off x="7398701"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52" name="文本框 51"/>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endParaRPr lang="en-US" altLang="zh-CN" sz="2000"/>
          </a:p>
        </p:txBody>
      </p:sp>
      <p:cxnSp>
        <p:nvCxnSpPr>
          <p:cNvPr id="53" name="直接箭头连接符 52"/>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p:cNvGraphicFramePr>
            <a:graphicFrameLocks noGrp="1"/>
          </p:cNvGraphicFramePr>
          <p:nvPr/>
        </p:nvGraphicFramePr>
        <p:xfrm>
          <a:off x="2707645"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45" name="文本框 44"/>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endParaRPr lang="en-US" altLang="zh-CN" sz="2000"/>
          </a:p>
        </p:txBody>
      </p:sp>
      <p:cxnSp>
        <p:nvCxnSpPr>
          <p:cNvPr id="47" name="直接箭头连接符 46"/>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p:cNvCxnSpPr>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3" name="矩形 22"/>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endParaRPr lang="en-US" altLang="zh-CN"/>
          </a:p>
        </p:txBody>
      </p:sp>
      <p:graphicFrame>
        <p:nvGraphicFramePr>
          <p:cNvPr id="30" name="表格 2"/>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cxnSp>
        <p:nvCxnSpPr>
          <p:cNvPr id="31" name="直接箭头连接符 30"/>
          <p:cNvCxnSpPr>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endParaRPr lang="en-US" altLang="zh-CN" sz="2000"/>
          </a:p>
        </p:txBody>
      </p:sp>
      <p:cxnSp>
        <p:nvCxnSpPr>
          <p:cNvPr id="53" name="直接箭头连接符 52"/>
          <p:cNvCxnSpPr>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p:cNvGraphicFramePr>
            <a:graphicFrameLocks noGrp="1"/>
          </p:cNvGraphicFramePr>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gridCol w="3420000"/>
                <a:gridCol w="1440000"/>
                <a:gridCol w="1440000"/>
                <a:gridCol w="1440000"/>
                <a:gridCol w="1440000"/>
              </a:tblGrid>
              <a:tr h="497600">
                <a:tc>
                  <a:txBody>
                    <a:bodyPr/>
                    <a:lstStyle/>
                    <a:p>
                      <a:pPr algn="ctr"/>
                      <a:r>
                        <a:rPr lang="zh-CN" altLang="en-US" sz="2000" b="1"/>
                        <a:t>名称</a:t>
                      </a:r>
                      <a:endParaRPr lang="zh-CN" altLang="en-US" sz="2000" b="1"/>
                    </a:p>
                  </a:txBody>
                  <a:tcPr marL="117580" marR="117580" marT="58790" marB="58790" anchor="ctr"/>
                </a:tc>
                <a:tc>
                  <a:txBody>
                    <a:bodyPr/>
                    <a:lstStyle/>
                    <a:p>
                      <a:pPr algn="ctr"/>
                      <a:r>
                        <a:rPr lang="zh-CN" altLang="en-US" sz="2000" b="1"/>
                        <a:t>引脚</a:t>
                      </a:r>
                      <a:endParaRPr lang="zh-CN" altLang="en-US" sz="2000" b="1"/>
                    </a:p>
                  </a:txBody>
                  <a:tcPr marL="117580" marR="117580" marT="58790" marB="58790" anchor="ctr"/>
                </a:tc>
                <a:tc>
                  <a:txBody>
                    <a:bodyPr/>
                    <a:lstStyle/>
                    <a:p>
                      <a:pPr algn="ctr"/>
                      <a:r>
                        <a:rPr lang="zh-CN" altLang="en-US" sz="2000" b="1"/>
                        <a:t>双工</a:t>
                      </a:r>
                      <a:endParaRPr lang="zh-CN" altLang="en-US" sz="2000" b="1"/>
                    </a:p>
                  </a:txBody>
                  <a:tcPr marL="117580" marR="117580" marT="58790" marB="58790" anchor="ctr"/>
                </a:tc>
                <a:tc>
                  <a:txBody>
                    <a:bodyPr/>
                    <a:lstStyle/>
                    <a:p>
                      <a:pPr algn="ctr"/>
                      <a:r>
                        <a:rPr lang="zh-CN" altLang="en-US" sz="2000" b="1"/>
                        <a:t>时钟</a:t>
                      </a:r>
                      <a:endParaRPr lang="zh-CN" altLang="en-US" sz="2000" b="1"/>
                    </a:p>
                  </a:txBody>
                  <a:tcPr marL="117580" marR="117580" marT="58790" marB="58790" anchor="ctr"/>
                </a:tc>
                <a:tc>
                  <a:txBody>
                    <a:bodyPr/>
                    <a:lstStyle/>
                    <a:p>
                      <a:pPr algn="ctr"/>
                      <a:r>
                        <a:rPr lang="zh-CN" altLang="en-US" sz="2000" b="1"/>
                        <a:t>电平</a:t>
                      </a:r>
                      <a:endParaRPr lang="zh-CN" altLang="en-US" sz="2000" b="1"/>
                    </a:p>
                  </a:txBody>
                  <a:tcPr marL="117580" marR="117580" marT="58790" marB="58790" anchor="ctr"/>
                </a:tc>
                <a:tc>
                  <a:txBody>
                    <a:bodyPr/>
                    <a:lstStyle/>
                    <a:p>
                      <a:pPr algn="ctr"/>
                      <a:r>
                        <a:rPr lang="zh-CN" altLang="en-US" sz="2000" b="1"/>
                        <a:t>设备</a:t>
                      </a:r>
                      <a:endParaRPr lang="zh-CN" altLang="en-US" sz="2000" b="1"/>
                    </a:p>
                  </a:txBody>
                  <a:tcPr marL="117580" marR="117580" marT="58790" marB="58790" anchor="ctr"/>
                </a:tc>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algn="ctr"/>
                      <a:r>
                        <a:rPr lang="zh-CN" altLang="en-US" sz="2000"/>
                        <a:t>点对点</a:t>
                      </a:r>
                      <a:endParaRPr lang="zh-CN" altLang="en-US" sz="2000"/>
                    </a:p>
                  </a:txBody>
                  <a:tcPr marL="117580" marR="117580" marT="58790" marB="58790" anchor="ctr"/>
                </a:tc>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同步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同步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异步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点对点</a:t>
                      </a:r>
                      <a:endParaRPr lang="zh-CN" altLang="en-US" sz="2000"/>
                    </a:p>
                  </a:txBody>
                  <a:tcPr marL="117580" marR="117580" marT="58790" marB="58790" anchor="ct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8158240" y="4087841"/>
            <a:ext cx="2381490" cy="195305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912527" y="4083165"/>
            <a:ext cx="2763491" cy="1957734"/>
          </a:xfrm>
          <a:prstGeom prst="rect">
            <a:avLst/>
          </a:prstGeom>
        </p:spPr>
      </p:pic>
      <p:pic>
        <p:nvPicPr>
          <p:cNvPr id="8" name="图片 7"/>
          <p:cNvPicPr>
            <a:picLocks noChangeAspect="1"/>
          </p:cNvPicPr>
          <p:nvPr/>
        </p:nvPicPr>
        <p:blipFill>
          <a:blip r:embed="rId3"/>
          <a:stretch>
            <a:fillRect/>
          </a:stretch>
        </p:blipFill>
        <p:spPr>
          <a:xfrm>
            <a:off x="5346911" y="4087841"/>
            <a:ext cx="2140436" cy="1953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endParaRPr lang="zh-CN" altLang="en-US" sz="3200">
              <a:latin typeface="等线" panose="02010600030101010101" pitchFamily="2" charset="-122"/>
            </a:endParaRPr>
          </a:p>
        </p:txBody>
      </p:sp>
      <p:sp>
        <p:nvSpPr>
          <p:cNvPr id="11" name="文本框 10"/>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p:cNvGraphicFramePr>
            <a:graphicFrameLocks noChangeAspect="1"/>
          </p:cNvGraphicFramePr>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spid="_x0000_s2" name="" r:id="rId1" imgW="3914775" imgH="1214755" progId="Visio.Drawing.6">
                  <p:embed/>
                </p:oleObj>
              </mc:Choice>
              <mc:Fallback>
                <p:oleObj name="" r:id="rId1" imgW="3914775" imgH="1214755"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p:cNvGraphicFramePr>
            <a:graphicFrameLocks noChangeAspect="1"/>
          </p:cNvGraphicFramePr>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spid="_x0000_s3" name="" r:id="rId3" imgW="4215130" imgH="1243330" progId="Visio.Drawing.6">
                  <p:embed/>
                </p:oleObj>
              </mc:Choice>
              <mc:Fallback>
                <p:oleObj name="" r:id="rId3" imgW="4215130" imgH="1243330"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0" name="文本框 39"/>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0xFF</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1" name="文本框 40"/>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2" name="文本框 41"/>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0xAA</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3" name="文本框 42"/>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4800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4" name="文本框 43"/>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5" name="文本框 44"/>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2</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6" name="文本框 45"/>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位停止，偶校验</a:t>
            </a:r>
            <a:endParaRPr lang="zh-CN" altLang="en-US" sz="8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endParaRPr lang="en-US" altLang="zh-CN" sz="2800"/>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
        <p:nvSpPr>
          <p:cNvPr id="2" name="文本框 1"/>
          <p:cNvSpPr txBox="1"/>
          <p:nvPr/>
        </p:nvSpPr>
        <p:spPr>
          <a:xfrm>
            <a:off x="7116445" y="1857375"/>
            <a:ext cx="965200" cy="229870"/>
          </a:xfrm>
          <a:prstGeom prst="rect">
            <a:avLst/>
          </a:prstGeom>
          <a:noFill/>
        </p:spPr>
        <p:txBody>
          <a:bodyPr wrap="square" rtlCol="0">
            <a:spAutoFit/>
          </a:bodyPr>
          <a:p>
            <a:r>
              <a:rPr lang="zh-CN" altLang="en-US" sz="900" b="1">
                <a:solidFill>
                  <a:srgbClr val="C00000"/>
                </a:solidFill>
              </a:rPr>
              <a:t>软件中都叫</a:t>
            </a:r>
            <a:r>
              <a:rPr lang="en-US" altLang="zh-CN" sz="900" b="1">
                <a:solidFill>
                  <a:srgbClr val="C00000"/>
                </a:solidFill>
              </a:rPr>
              <a:t>DR</a:t>
            </a:r>
            <a:endParaRPr lang="en-US" altLang="zh-CN" sz="900" b="1">
              <a:solidFill>
                <a:srgbClr val="C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p:cNvCxnSpPr>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36" name="矩形 35"/>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endParaRPr lang="en-US" altLang="zh-CN"/>
          </a:p>
        </p:txBody>
      </p:sp>
      <p:sp>
        <p:nvSpPr>
          <p:cNvPr id="12" name="箭头: 右 11"/>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sp>
        <p:nvSpPr>
          <p:cNvPr id="34" name="矩形 33"/>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endParaRPr lang="en-US" altLang="zh-CN"/>
          </a:p>
        </p:txBody>
      </p:sp>
      <p:sp>
        <p:nvSpPr>
          <p:cNvPr id="44" name="箭头: 右 43"/>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6" name="直接箭头连接符 55"/>
          <p:cNvCxnSpPr>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p:cNvCxnSpPr>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p:cNvCxnSpPr>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p:cNvCxnSpPr>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p:cNvCxnSpPr>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1000873"/>
            <a:ext cx="7477860" cy="54563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57070" y="1232948"/>
            <a:ext cx="7477860" cy="499222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357070" y="1497003"/>
            <a:ext cx="7477860" cy="44641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48285" y="2064258"/>
            <a:ext cx="10095430" cy="3320756"/>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2258835"/>
            <a:ext cx="7477860" cy="29404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endParaRPr lang="en-US" altLang="zh-CN" sz="2800"/>
          </a:p>
        </p:txBody>
      </p:sp>
      <p:pic>
        <p:nvPicPr>
          <p:cNvPr id="2" name="图片 1"/>
          <p:cNvPicPr>
            <a:picLocks noChangeAspect="1"/>
          </p:cNvPicPr>
          <p:nvPr/>
        </p:nvPicPr>
        <p:blipFill>
          <a:blip r:embed="rId1"/>
          <a:stretch>
            <a:fillRect/>
          </a:stretch>
        </p:blipFill>
        <p:spPr>
          <a:xfrm>
            <a:off x="2421272" y="2679878"/>
            <a:ext cx="7349453" cy="36212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p:cNvGrpSpPr/>
          <p:nvPr/>
        </p:nvGrpSpPr>
        <p:grpSpPr>
          <a:xfrm>
            <a:off x="7194759" y="2912689"/>
            <a:ext cx="4164167" cy="3023019"/>
            <a:chOff x="7364092" y="2822378"/>
            <a:chExt cx="4164167" cy="3023019"/>
          </a:xfrm>
        </p:grpSpPr>
        <p:sp>
          <p:nvSpPr>
            <p:cNvPr id="8" name="矩形 7"/>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endParaRPr lang="zh-CN" altLang="en-US"/>
            </a:p>
          </p:txBody>
        </p:sp>
        <p:sp>
          <p:nvSpPr>
            <p:cNvPr id="13" name="矩形 12"/>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endParaRPr lang="zh-CN" altLang="en-US"/>
            </a:p>
          </p:txBody>
        </p:sp>
        <p:sp>
          <p:nvSpPr>
            <p:cNvPr id="14" name="矩形 13"/>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p:cNvSpPr txBox="1"/>
            <p:nvPr/>
          </p:nvSpPr>
          <p:spPr>
            <a:xfrm>
              <a:off x="7364092" y="2822378"/>
              <a:ext cx="1077532" cy="369332"/>
            </a:xfrm>
            <a:prstGeom prst="rect">
              <a:avLst/>
            </a:prstGeom>
            <a:noFill/>
          </p:spPr>
          <p:txBody>
            <a:bodyPr wrap="square" rtlCol="0">
              <a:spAutoFit/>
            </a:bodyPr>
            <a:lstStyle/>
            <a:p>
              <a:pPr algn="ctr"/>
              <a:r>
                <a:rPr lang="zh-CN" altLang="en-US"/>
                <a:t>发送方</a:t>
              </a:r>
              <a:endParaRPr lang="zh-CN" altLang="en-US"/>
            </a:p>
          </p:txBody>
        </p:sp>
        <p:sp>
          <p:nvSpPr>
            <p:cNvPr id="19" name="文本框 18"/>
            <p:cNvSpPr txBox="1"/>
            <p:nvPr/>
          </p:nvSpPr>
          <p:spPr>
            <a:xfrm>
              <a:off x="10450727" y="2822378"/>
              <a:ext cx="1077532" cy="369332"/>
            </a:xfrm>
            <a:prstGeom prst="rect">
              <a:avLst/>
            </a:prstGeom>
            <a:noFill/>
          </p:spPr>
          <p:txBody>
            <a:bodyPr wrap="square" rtlCol="0">
              <a:spAutoFit/>
            </a:bodyPr>
            <a:lstStyle/>
            <a:p>
              <a:pPr algn="ctr"/>
              <a:r>
                <a:rPr lang="zh-CN" altLang="en-US"/>
                <a:t>接收方</a:t>
              </a:r>
              <a:endParaRPr lang="zh-CN" altLang="en-US"/>
            </a:p>
          </p:txBody>
        </p:sp>
        <p:cxnSp>
          <p:nvCxnSpPr>
            <p:cNvPr id="24" name="直接箭头连接符 23"/>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1041391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9581880" cy="399245"/>
            <a:chOff x="862885" y="2653048"/>
            <a:chExt cx="958188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p:cNvGrpSpPr/>
          <p:nvPr/>
        </p:nvGrpSpPr>
        <p:grpSpPr>
          <a:xfrm>
            <a:off x="2748318" y="1817612"/>
            <a:ext cx="6695365" cy="3919033"/>
            <a:chOff x="2415040" y="1817612"/>
            <a:chExt cx="6695365" cy="3919033"/>
          </a:xfrm>
        </p:grpSpPr>
        <p:sp>
          <p:nvSpPr>
            <p:cNvPr id="37" name="弧形 36"/>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15040" y="2779322"/>
              <a:ext cx="6695365" cy="2957323"/>
              <a:chOff x="2328342" y="2511724"/>
              <a:chExt cx="6695365" cy="2957323"/>
            </a:xfrm>
          </p:grpSpPr>
          <p:sp>
            <p:nvSpPr>
              <p:cNvPr id="2" name="椭圆 1"/>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20" name="椭圆 19"/>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a:t>接收数据</a:t>
                </a:r>
                <a:endParaRPr lang="zh-CN" altLang="en-US"/>
              </a:p>
            </p:txBody>
          </p:sp>
          <p:sp>
            <p:nvSpPr>
              <p:cNvPr id="21" name="椭圆 20"/>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22" name="直接箭头连接符 21"/>
              <p:cNvCxnSpPr>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endParaRPr lang="en-US" altLang="zh-CN"/>
              </a:p>
            </p:txBody>
          </p:sp>
          <p:sp>
            <p:nvSpPr>
              <p:cNvPr id="29" name="弧形 28"/>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endParaRPr lang="en-US" altLang="zh-CN"/>
              </a:p>
            </p:txBody>
          </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961542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8783390" cy="399245"/>
            <a:chOff x="862885" y="2653048"/>
            <a:chExt cx="878339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p:cNvGrpSpPr/>
          <p:nvPr/>
        </p:nvGrpSpPr>
        <p:grpSpPr>
          <a:xfrm>
            <a:off x="2748318" y="1817612"/>
            <a:ext cx="6695365" cy="3919033"/>
            <a:chOff x="2415040" y="1817612"/>
            <a:chExt cx="6695365" cy="3919033"/>
          </a:xfrm>
        </p:grpSpPr>
        <p:grpSp>
          <p:nvGrpSpPr>
            <p:cNvPr id="46" name="组合 45"/>
            <p:cNvGrpSpPr/>
            <p:nvPr/>
          </p:nvGrpSpPr>
          <p:grpSpPr>
            <a:xfrm>
              <a:off x="2415040" y="2779322"/>
              <a:ext cx="6695365" cy="2957323"/>
              <a:chOff x="2328342" y="2511724"/>
              <a:chExt cx="6695365" cy="2957323"/>
            </a:xfrm>
          </p:grpSpPr>
          <p:sp>
            <p:nvSpPr>
              <p:cNvPr id="47" name="椭圆 46"/>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48" name="椭圆 47"/>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sz="1400"/>
                  <a:t>接收数据等待包尾</a:t>
                </a:r>
                <a:endParaRPr lang="zh-CN" altLang="en-US" sz="1400"/>
              </a:p>
            </p:txBody>
          </p:sp>
          <p:sp>
            <p:nvSpPr>
              <p:cNvPr id="49" name="椭圆 48"/>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50" name="直接箭头连接符 49"/>
              <p:cNvCxnSpPr>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endParaRPr lang="en-US" altLang="zh-CN"/>
              </a:p>
            </p:txBody>
          </p:sp>
          <p:sp>
            <p:nvSpPr>
              <p:cNvPr id="52" name="弧形 51"/>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endParaRPr lang="en-US" altLang="zh-CN"/>
              </a:p>
            </p:txBody>
          </p:sp>
          <p:sp>
            <p:nvSpPr>
              <p:cNvPr id="57" name="弧形 56"/>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endParaRPr lang="en-US" altLang="zh-CN"/>
              </a:p>
            </p:txBody>
          </p:sp>
        </p:grpSp>
        <p:sp>
          <p:nvSpPr>
            <p:cNvPr id="61" name="弧形 60"/>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3586795" y="3987330"/>
            <a:ext cx="1942958" cy="19633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9" name="文本框 8"/>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p:cNvPicPr>
            <a:picLocks noChangeAspect="1"/>
          </p:cNvPicPr>
          <p:nvPr/>
        </p:nvPicPr>
        <p:blipFill>
          <a:blip r:embed="rId1"/>
          <a:stretch>
            <a:fillRect/>
          </a:stretch>
        </p:blipFill>
        <p:spPr>
          <a:xfrm>
            <a:off x="6918078" y="3110765"/>
            <a:ext cx="4400413" cy="280159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377347" y="4409676"/>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242756"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57" name="文本框 56"/>
          <p:cNvSpPr txBox="1"/>
          <p:nvPr/>
        </p:nvSpPr>
        <p:spPr>
          <a:xfrm>
            <a:off x="6242756" y="4409676"/>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5" name="组合 64"/>
          <p:cNvGrpSpPr/>
          <p:nvPr/>
        </p:nvGrpSpPr>
        <p:grpSpPr>
          <a:xfrm flipV="1">
            <a:off x="7423319" y="4409676"/>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74801" y="3325506"/>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423319" y="3325506"/>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98078"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9" name="文本框 28"/>
          <p:cNvSpPr txBox="1"/>
          <p:nvPr/>
        </p:nvSpPr>
        <p:spPr>
          <a:xfrm>
            <a:off x="1198078" y="4409676"/>
            <a:ext cx="1180563" cy="461665"/>
          </a:xfrm>
          <a:prstGeom prst="rect">
            <a:avLst/>
          </a:prstGeom>
          <a:noFill/>
        </p:spPr>
        <p:txBody>
          <a:bodyPr wrap="square" rtlCol="0">
            <a:spAutoFit/>
          </a:bodyPr>
          <a:lstStyle/>
          <a:p>
            <a:pPr algn="ctr"/>
            <a:r>
              <a:rPr lang="en-US" altLang="zh-CN" sz="2400"/>
              <a:t>SDA</a:t>
            </a:r>
            <a:endParaRPr lang="en-US" altLang="zh-CN" sz="2400"/>
          </a:p>
        </p:txBody>
      </p:sp>
      <p:sp>
        <p:nvSpPr>
          <p:cNvPr id="30" name="矩形 29"/>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156780" y="1060820"/>
            <a:ext cx="9878439" cy="542919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8" name="文本框 7"/>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4" name="组合 83"/>
          <p:cNvGrpSpPr/>
          <p:nvPr/>
        </p:nvGrpSpPr>
        <p:grpSpPr>
          <a:xfrm>
            <a:off x="1773929" y="3784002"/>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773929" y="4868172"/>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644718" y="4868172"/>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4171143" y="3784002"/>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495768" y="3784002"/>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910717" y="4868172"/>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53" name="文本框 152"/>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54" name="文本框 153"/>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55" name="矩形 154"/>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66" name="文本框 65"/>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7" name="组合 66"/>
          <p:cNvGrpSpPr/>
          <p:nvPr/>
        </p:nvGrpSpPr>
        <p:grpSpPr>
          <a:xfrm>
            <a:off x="1773929" y="3784002"/>
            <a:ext cx="3325433" cy="523220"/>
            <a:chOff x="1374684" y="3818587"/>
            <a:chExt cx="3325433" cy="523220"/>
          </a:xfrm>
        </p:grpSpPr>
        <p:grpSp>
          <p:nvGrpSpPr>
            <p:cNvPr id="68" name="组合 67"/>
            <p:cNvGrpSpPr/>
            <p:nvPr/>
          </p:nvGrpSpPr>
          <p:grpSpPr>
            <a:xfrm>
              <a:off x="3110917" y="3818587"/>
              <a:ext cx="1589200" cy="523220"/>
              <a:chOff x="2678000" y="4535430"/>
              <a:chExt cx="1589200" cy="523220"/>
            </a:xfrm>
          </p:grpSpPr>
          <p:cxnSp>
            <p:nvCxnSpPr>
              <p:cNvPr id="72" name="直接连接符 71"/>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1374684" y="3818587"/>
              <a:ext cx="1736233" cy="523220"/>
              <a:chOff x="3070806" y="4535430"/>
              <a:chExt cx="1736233" cy="523220"/>
            </a:xfrm>
          </p:grpSpPr>
          <p:cxnSp>
            <p:nvCxnSpPr>
              <p:cNvPr id="70" name="直接连接符 6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p:cNvGrpSpPr/>
            <p:nvPr/>
          </p:nvGrpSpPr>
          <p:grpSpPr>
            <a:xfrm>
              <a:off x="1773929" y="4868172"/>
              <a:ext cx="2720795" cy="523220"/>
              <a:chOff x="1374684" y="4902757"/>
              <a:chExt cx="2720795" cy="523220"/>
            </a:xfrm>
          </p:grpSpPr>
          <p:grpSp>
            <p:nvGrpSpPr>
              <p:cNvPr id="83" name="组合 82"/>
              <p:cNvGrpSpPr/>
              <p:nvPr/>
            </p:nvGrpSpPr>
            <p:grpSpPr>
              <a:xfrm>
                <a:off x="1374684" y="4902757"/>
                <a:ext cx="2720795" cy="523220"/>
                <a:chOff x="2220800" y="4535430"/>
                <a:chExt cx="2720795" cy="523220"/>
              </a:xfrm>
            </p:grpSpPr>
            <p:cxnSp>
              <p:nvCxnSpPr>
                <p:cNvPr id="132" name="直接连接符 13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flipV="1">
                <a:off x="1374684" y="4902757"/>
                <a:ext cx="2720795" cy="523220"/>
                <a:chOff x="2220800" y="4535430"/>
                <a:chExt cx="2720795" cy="523220"/>
              </a:xfrm>
            </p:grpSpPr>
            <p:cxnSp>
              <p:nvCxnSpPr>
                <p:cNvPr id="112" name="直接连接符 11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p:cNvGrpSpPr/>
            <p:nvPr/>
          </p:nvGrpSpPr>
          <p:grpSpPr>
            <a:xfrm>
              <a:off x="4494724" y="4868172"/>
              <a:ext cx="1787161" cy="523220"/>
              <a:chOff x="2224690" y="4902757"/>
              <a:chExt cx="1787161" cy="523220"/>
            </a:xfrm>
          </p:grpSpPr>
          <p:grpSp>
            <p:nvGrpSpPr>
              <p:cNvPr id="136" name="组合 135"/>
              <p:cNvGrpSpPr/>
              <p:nvPr/>
            </p:nvGrpSpPr>
            <p:grpSpPr>
              <a:xfrm>
                <a:off x="2224690" y="4902757"/>
                <a:ext cx="1787161" cy="523220"/>
                <a:chOff x="3070806" y="4535430"/>
                <a:chExt cx="1787161" cy="523220"/>
              </a:xfrm>
            </p:grpSpPr>
            <p:cxnSp>
              <p:nvCxnSpPr>
                <p:cNvPr id="142" name="直接连接符 141"/>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flipV="1">
                <a:off x="2224690" y="4902757"/>
                <a:ext cx="1787161" cy="523220"/>
                <a:chOff x="3070806" y="4535430"/>
                <a:chExt cx="1787161" cy="523220"/>
              </a:xfrm>
            </p:grpSpPr>
            <p:cxnSp>
              <p:nvCxnSpPr>
                <p:cNvPr id="139" name="直接连接符 138"/>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p:cNvGrpSpPr/>
          <p:nvPr/>
        </p:nvGrpSpPr>
        <p:grpSpPr>
          <a:xfrm>
            <a:off x="4171143" y="3784002"/>
            <a:ext cx="2785594" cy="523220"/>
            <a:chOff x="1914523" y="3818587"/>
            <a:chExt cx="2785594" cy="523220"/>
          </a:xfrm>
        </p:grpSpPr>
        <p:grpSp>
          <p:nvGrpSpPr>
            <p:cNvPr id="145" name="组合 144"/>
            <p:cNvGrpSpPr/>
            <p:nvPr/>
          </p:nvGrpSpPr>
          <p:grpSpPr>
            <a:xfrm>
              <a:off x="3110917" y="3818587"/>
              <a:ext cx="1589200" cy="523220"/>
              <a:chOff x="2678000" y="4535430"/>
              <a:chExt cx="1589200" cy="523220"/>
            </a:xfrm>
          </p:grpSpPr>
          <p:cxnSp>
            <p:nvCxnSpPr>
              <p:cNvPr id="149" name="直接连接符 148"/>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flipH="1">
              <a:off x="1914523" y="3818587"/>
              <a:ext cx="1196394" cy="523220"/>
              <a:chOff x="3070806" y="4535430"/>
              <a:chExt cx="1196394" cy="523220"/>
            </a:xfrm>
          </p:grpSpPr>
          <p:cxnSp>
            <p:nvCxnSpPr>
              <p:cNvPr id="147" name="直接连接符 14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p:cNvGrpSpPr/>
          <p:nvPr/>
        </p:nvGrpSpPr>
        <p:grpSpPr>
          <a:xfrm>
            <a:off x="8495768" y="3784002"/>
            <a:ext cx="2740382" cy="523220"/>
            <a:chOff x="1959735" y="3818587"/>
            <a:chExt cx="2740382" cy="523220"/>
          </a:xfrm>
        </p:grpSpPr>
        <p:grpSp>
          <p:nvGrpSpPr>
            <p:cNvPr id="159" name="组合 158"/>
            <p:cNvGrpSpPr/>
            <p:nvPr/>
          </p:nvGrpSpPr>
          <p:grpSpPr>
            <a:xfrm>
              <a:off x="3110917" y="3818587"/>
              <a:ext cx="1589200" cy="523220"/>
              <a:chOff x="2678000" y="4535430"/>
              <a:chExt cx="1589200" cy="523220"/>
            </a:xfrm>
          </p:grpSpPr>
          <p:cxnSp>
            <p:nvCxnSpPr>
              <p:cNvPr id="163" name="直接连接符 16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flipH="1">
              <a:off x="1959735" y="3818587"/>
              <a:ext cx="1151182" cy="523220"/>
              <a:chOff x="3070806" y="4535430"/>
              <a:chExt cx="1151182" cy="523220"/>
            </a:xfrm>
          </p:grpSpPr>
          <p:cxnSp>
            <p:nvCxnSpPr>
              <p:cNvPr id="161" name="直接连接符 16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a:off x="7910717" y="4868172"/>
            <a:ext cx="2871051" cy="523220"/>
            <a:chOff x="1374684" y="4902757"/>
            <a:chExt cx="2871051" cy="523220"/>
          </a:xfrm>
        </p:grpSpPr>
        <p:grpSp>
          <p:nvGrpSpPr>
            <p:cNvPr id="167" name="组合 166"/>
            <p:cNvGrpSpPr/>
            <p:nvPr/>
          </p:nvGrpSpPr>
          <p:grpSpPr>
            <a:xfrm>
              <a:off x="1374684" y="4902757"/>
              <a:ext cx="2871051" cy="523220"/>
              <a:chOff x="2220800" y="4535430"/>
              <a:chExt cx="2871051" cy="523220"/>
            </a:xfrm>
          </p:grpSpPr>
          <p:cxnSp>
            <p:nvCxnSpPr>
              <p:cNvPr id="172" name="直接连接符 17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flipV="1">
              <a:off x="1374684" y="4902757"/>
              <a:ext cx="2871051" cy="523220"/>
              <a:chOff x="2220800" y="4535430"/>
              <a:chExt cx="2871051" cy="523220"/>
            </a:xfrm>
          </p:grpSpPr>
          <p:cxnSp>
            <p:nvCxnSpPr>
              <p:cNvPr id="169" name="直接连接符 168"/>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76" name="文本框 175"/>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77" name="文本框 176"/>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78" name="矩形 177"/>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80" name="文本框 179"/>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7" name="文本框 6"/>
          <p:cNvSpPr txBox="1"/>
          <p:nvPr/>
        </p:nvSpPr>
        <p:spPr>
          <a:xfrm>
            <a:off x="876636"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6372227"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7" name="文本框 26"/>
          <p:cNvSpPr txBox="1"/>
          <p:nvPr/>
        </p:nvSpPr>
        <p:spPr>
          <a:xfrm>
            <a:off x="6372227"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4" name="文本框 63"/>
          <p:cNvSpPr txBox="1"/>
          <p:nvPr/>
        </p:nvSpPr>
        <p:spPr>
          <a:xfrm>
            <a:off x="9082826"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46" name="矩形 45"/>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
        <p:nvSpPr>
          <p:cNvPr id="2" name="文本框 1"/>
          <p:cNvSpPr txBox="1"/>
          <p:nvPr/>
        </p:nvSpPr>
        <p:spPr>
          <a:xfrm>
            <a:off x="8910955" y="2483485"/>
            <a:ext cx="2814320" cy="645160"/>
          </a:xfrm>
          <a:prstGeom prst="rect">
            <a:avLst/>
          </a:prstGeom>
          <a:noFill/>
        </p:spPr>
        <p:txBody>
          <a:bodyPr wrap="square" rtlCol="0">
            <a:spAutoFit/>
          </a:bodyPr>
          <a:p>
            <a:r>
              <a:rPr lang="en-US" altLang="zh-CN"/>
              <a:t>SA</a:t>
            </a:r>
            <a:r>
              <a:rPr lang="zh-CN" altLang="en-US"/>
              <a:t>给</a:t>
            </a:r>
            <a:r>
              <a:rPr lang="en-US" altLang="zh-CN"/>
              <a:t>1</a:t>
            </a:r>
            <a:r>
              <a:rPr lang="zh-CN" altLang="en-US"/>
              <a:t>，即不给从机应答，主机收回</a:t>
            </a:r>
            <a:r>
              <a:rPr lang="en-US" altLang="zh-CN"/>
              <a:t>SDA</a:t>
            </a:r>
            <a:r>
              <a:rPr lang="zh-CN" altLang="en-US"/>
              <a:t>控制权</a:t>
            </a:r>
            <a:endParaRPr lang="zh-CN" altLang="en-US"/>
          </a:p>
        </p:txBody>
      </p:sp>
      <p:cxnSp>
        <p:nvCxnSpPr>
          <p:cNvPr id="3" name="直接箭头连接符 2"/>
          <p:cNvCxnSpPr/>
          <p:nvPr/>
        </p:nvCxnSpPr>
        <p:spPr>
          <a:xfrm flipH="1" flipV="1">
            <a:off x="10648950" y="3031490"/>
            <a:ext cx="415925" cy="80264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1"/>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1429" r="1627"/>
          <a:stretch>
            <a:fillRect/>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endParaRPr lang="en-US" altLang="zh-CN" sz="2800"/>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gridCol w="2201333"/>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endParaRPr lang="zh-CN" altLang="en-US"/>
                    </a:p>
                  </a:txBody>
                  <a:tcPr/>
                </a:tc>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endParaRPr lang="zh-CN" altLang="en-US"/>
                    </a:p>
                  </a:txBody>
                  <a:tcPr/>
                </a:tc>
              </a:tr>
              <a:tr h="370840">
                <a:tc>
                  <a:txBody>
                    <a:bodyPr/>
                    <a:lstStyle/>
                    <a:p>
                      <a:pPr algn="ctr"/>
                      <a:r>
                        <a:rPr lang="en-US" altLang="zh-CN"/>
                        <a:t>AD0</a:t>
                      </a:r>
                      <a:endParaRPr lang="zh-CN" altLang="en-US"/>
                    </a:p>
                  </a:txBody>
                  <a:tcPr/>
                </a:tc>
                <a:tc>
                  <a:txBody>
                    <a:bodyPr/>
                    <a:lstStyle/>
                    <a:p>
                      <a:pPr algn="ctr"/>
                      <a:r>
                        <a:rPr lang="zh-CN" altLang="en-US"/>
                        <a:t>从机地址最低位</a:t>
                      </a:r>
                      <a:endParaRPr lang="zh-CN" altLang="en-US"/>
                    </a:p>
                  </a:txBody>
                  <a:tcPr/>
                </a:tc>
              </a:tr>
              <a:tr h="370840">
                <a:tc>
                  <a:txBody>
                    <a:bodyPr/>
                    <a:lstStyle/>
                    <a:p>
                      <a:pPr algn="ctr"/>
                      <a:r>
                        <a:rPr lang="en-US" altLang="zh-CN"/>
                        <a:t>INT</a:t>
                      </a:r>
                      <a:endParaRPr lang="zh-CN" altLang="en-US"/>
                    </a:p>
                  </a:txBody>
                  <a:tcPr/>
                </a:tc>
                <a:tc>
                  <a:txBody>
                    <a:bodyPr/>
                    <a:lstStyle/>
                    <a:p>
                      <a:pPr algn="ctr"/>
                      <a:r>
                        <a:rPr lang="zh-CN" altLang="en-US"/>
                        <a:t>中断信号输出</a:t>
                      </a:r>
                      <a:endParaRPr lang="zh-CN" altLang="en-US"/>
                    </a:p>
                  </a:txBody>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228045" y="1067045"/>
            <a:ext cx="7204575" cy="51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141303" y="1069573"/>
            <a:ext cx="5909394" cy="537098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endParaRPr lang="en-US" altLang="zh-CN"/>
          </a:p>
        </p:txBody>
      </p:sp>
      <p:sp>
        <p:nvSpPr>
          <p:cNvPr id="34" name="矩形 33"/>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46" name="矩形 45"/>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772335" y="1212962"/>
            <a:ext cx="8647330" cy="496520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772335" y="1066704"/>
            <a:ext cx="8647329" cy="525771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5099" t="4305" r="11673"/>
          <a:stretch>
            <a:fillRect/>
          </a:stretch>
        </p:blipFill>
        <p:spPr>
          <a:xfrm>
            <a:off x="6223744" y="4319988"/>
            <a:ext cx="1961467" cy="1963155"/>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5458" t="20057" r="14976" b="14930"/>
          <a:stretch>
            <a:fillRect/>
          </a:stretch>
        </p:blipFill>
        <p:spPr>
          <a:xfrm>
            <a:off x="8732713" y="4319988"/>
            <a:ext cx="2100647" cy="196315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4564" t="16898" r="12951" b="10617"/>
          <a:stretch>
            <a:fillRect/>
          </a:stretch>
        </p:blipFill>
        <p:spPr>
          <a:xfrm>
            <a:off x="3714775" y="4321675"/>
            <a:ext cx="1961467" cy="19614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3" name="文本框 2"/>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p:cNvGrpSpPr/>
          <p:nvPr/>
        </p:nvGrpSpPr>
        <p:grpSpPr>
          <a:xfrm>
            <a:off x="2377347" y="3980306"/>
            <a:ext cx="2425657" cy="523220"/>
            <a:chOff x="2220800" y="4535430"/>
            <a:chExt cx="2425657" cy="523220"/>
          </a:xfrm>
        </p:grpSpPr>
        <p:cxnSp>
          <p:nvCxnSpPr>
            <p:cNvPr id="7" name="直接连接符 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242756" y="3980306"/>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11" name="组合 10"/>
          <p:cNvGrpSpPr/>
          <p:nvPr/>
        </p:nvGrpSpPr>
        <p:grpSpPr>
          <a:xfrm flipV="1">
            <a:off x="7423319" y="3980306"/>
            <a:ext cx="2810412" cy="523220"/>
            <a:chOff x="1424991" y="4535430"/>
            <a:chExt cx="2810412" cy="523220"/>
          </a:xfrm>
        </p:grpSpPr>
        <p:cxnSp>
          <p:nvCxnSpPr>
            <p:cNvPr id="12" name="直接连接符 11"/>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198078" y="3980306"/>
            <a:ext cx="1180563" cy="461665"/>
          </a:xfrm>
          <a:prstGeom prst="rect">
            <a:avLst/>
          </a:prstGeom>
          <a:noFill/>
        </p:spPr>
        <p:txBody>
          <a:bodyPr wrap="square" rtlCol="0">
            <a:spAutoFit/>
          </a:bodyPr>
          <a:lstStyle/>
          <a:p>
            <a:pPr algn="ctr"/>
            <a:r>
              <a:rPr lang="en-US" altLang="zh-CN" sz="2400"/>
              <a:t>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gridCol w="3464417"/>
                <a:gridCol w="2073498"/>
                <a:gridCol w="3580326"/>
              </a:tblGrid>
              <a:tr h="501380">
                <a:tc>
                  <a:txBody>
                    <a:bodyPr/>
                    <a:lstStyle/>
                    <a:p>
                      <a:pPr algn="ctr"/>
                      <a:r>
                        <a:rPr lang="zh-CN" altLang="en-US" sz="2400"/>
                        <a:t>缩写</a:t>
                      </a:r>
                      <a:endParaRPr lang="zh-CN" altLang="en-US" sz="2400"/>
                    </a:p>
                  </a:txBody>
                  <a:tcPr marL="120648" marR="120648" marT="60324" marB="60324" anchor="ctr"/>
                </a:tc>
                <a:tc>
                  <a:txBody>
                    <a:bodyPr/>
                    <a:lstStyle/>
                    <a:p>
                      <a:pPr algn="ctr"/>
                      <a:r>
                        <a:rPr lang="zh-CN" altLang="en-US" sz="2400"/>
                        <a:t>释义</a:t>
                      </a:r>
                      <a:endParaRPr lang="zh-CN" altLang="en-US" sz="2400"/>
                    </a:p>
                  </a:txBody>
                  <a:tcPr marL="120648" marR="120648" marT="60324" marB="60324" anchor="ctr"/>
                </a:tc>
                <a:tc>
                  <a:txBody>
                    <a:bodyPr/>
                    <a:lstStyle/>
                    <a:p>
                      <a:pPr algn="ctr"/>
                      <a:r>
                        <a:rPr lang="en-US" altLang="zh-CN" sz="2400"/>
                        <a:t>Flash</a:t>
                      </a:r>
                      <a:r>
                        <a:rPr lang="zh-CN" altLang="en-US" sz="2400"/>
                        <a:t>容量</a:t>
                      </a:r>
                      <a:endParaRPr lang="zh-CN" altLang="en-US" sz="2400"/>
                    </a:p>
                  </a:txBody>
                  <a:tcPr marL="120648" marR="120648" marT="60324" marB="60324" anchor="ctr"/>
                </a:tc>
                <a:tc>
                  <a:txBody>
                    <a:bodyPr/>
                    <a:lstStyle/>
                    <a:p>
                      <a:pPr algn="ctr"/>
                      <a:r>
                        <a:rPr lang="zh-CN" altLang="en-US" sz="2400"/>
                        <a:t>型号</a:t>
                      </a:r>
                      <a:endParaRPr lang="zh-CN" altLang="en-US" sz="2400"/>
                    </a:p>
                  </a:txBody>
                  <a:tcPr marL="120648" marR="120648" marT="60324" marB="60324" anchor="ctr"/>
                </a:tc>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STM32F101/102/103</a:t>
                      </a:r>
                      <a:endParaRPr lang="zh-CN" altLang="en-US" sz="2400"/>
                    </a:p>
                  </a:txBody>
                  <a:tcPr marL="120648" marR="120648" marT="60324" marB="60324" anchor="ctr"/>
                </a:tc>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endParaRPr lang="zh-CN" altLang="en-US" sz="2400"/>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endParaRPr lang="zh-CN" altLang="en-US" sz="2400"/>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endParaRPr lang="en-US" altLang="zh-CN" sz="2800"/>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endParaRPr lang="en-US" altLang="zh-CN" sz="2800"/>
          </a:p>
          <a:p>
            <a:r>
              <a:rPr lang="en-US" altLang="zh-CN" sz="2800"/>
              <a:t>	W25Q80</a:t>
            </a:r>
            <a:r>
              <a:rPr lang="zh-CN" altLang="en-US" sz="2800"/>
              <a:t>：</a:t>
            </a:r>
            <a:r>
              <a:rPr lang="en-US" altLang="zh-CN" sz="2800"/>
              <a:t>	  8Mbit / 1MByte</a:t>
            </a:r>
            <a:endParaRPr lang="en-US" altLang="zh-CN" sz="2800"/>
          </a:p>
          <a:p>
            <a:r>
              <a:rPr lang="en-US" altLang="zh-CN" sz="2800"/>
              <a:t>	W25Q16</a:t>
            </a:r>
            <a:r>
              <a:rPr lang="zh-CN" altLang="en-US" sz="2800"/>
              <a:t>：</a:t>
            </a:r>
            <a:r>
              <a:rPr lang="en-US" altLang="zh-CN" sz="2800"/>
              <a:t>	  16Mbit / 2MByte</a:t>
            </a:r>
            <a:endParaRPr lang="en-US" altLang="zh-CN" sz="2800"/>
          </a:p>
          <a:p>
            <a:r>
              <a:rPr lang="en-US" altLang="zh-CN" sz="2800"/>
              <a:t>	W25Q32</a:t>
            </a:r>
            <a:r>
              <a:rPr lang="zh-CN" altLang="en-US" sz="2800"/>
              <a:t>：</a:t>
            </a:r>
            <a:r>
              <a:rPr lang="en-US" altLang="zh-CN" sz="2800"/>
              <a:t>	  32Mbit / 4MByte</a:t>
            </a:r>
            <a:endParaRPr lang="en-US" altLang="zh-CN" sz="2800"/>
          </a:p>
          <a:p>
            <a:r>
              <a:rPr lang="en-US" altLang="zh-CN" sz="2800"/>
              <a:t>	W25Q64</a:t>
            </a:r>
            <a:r>
              <a:rPr lang="zh-CN" altLang="en-US" sz="2800"/>
              <a:t>：</a:t>
            </a:r>
            <a:r>
              <a:rPr lang="en-US" altLang="zh-CN" sz="2800"/>
              <a:t>	  64Mbit / 8MByte</a:t>
            </a:r>
            <a:endParaRPr lang="en-US" altLang="zh-CN" sz="2800"/>
          </a:p>
          <a:p>
            <a:r>
              <a:rPr lang="en-US" altLang="zh-CN" sz="2800"/>
              <a:t>	W25Q128</a:t>
            </a:r>
            <a:r>
              <a:rPr lang="zh-CN" altLang="en-US" sz="2800"/>
              <a:t>：</a:t>
            </a:r>
            <a:r>
              <a:rPr lang="en-US" altLang="zh-CN" sz="2800"/>
              <a:t>  128Mbit / 16MByte</a:t>
            </a:r>
            <a:endParaRPr lang="en-US" altLang="zh-CN" sz="2800"/>
          </a:p>
          <a:p>
            <a:r>
              <a:rPr lang="en-US" altLang="zh-CN" sz="2800"/>
              <a:t>	W25Q256</a:t>
            </a:r>
            <a:r>
              <a:rPr lang="zh-CN" altLang="en-US" sz="2800"/>
              <a:t>：</a:t>
            </a:r>
            <a:r>
              <a:rPr lang="en-US" altLang="zh-CN" sz="2800"/>
              <a:t>  256Mbit / 32MByte</a:t>
            </a:r>
            <a:endParaRPr lang="en-US" altLang="zh-CN" sz="28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37960" y="1515023"/>
            <a:ext cx="5595985" cy="3827954"/>
          </a:xfrm>
          <a:prstGeom prst="rect">
            <a:avLst/>
          </a:prstGeom>
        </p:spPr>
      </p:pic>
      <p:graphicFrame>
        <p:nvGraphicFramePr>
          <p:cNvPr id="5" name="表格 4"/>
          <p:cNvGraphicFramePr>
            <a:graphicFrameLocks noGrp="1"/>
          </p:cNvGraphicFramePr>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gridCol w="2816550"/>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endParaRPr lang="zh-CN" altLang="en-US"/>
                    </a:p>
                  </a:txBody>
                  <a:tcPr/>
                </a:tc>
              </a:tr>
              <a:tr h="370840">
                <a:tc>
                  <a:txBody>
                    <a:bodyPr/>
                    <a:lstStyle/>
                    <a:p>
                      <a:pPr algn="ctr"/>
                      <a:r>
                        <a:rPr lang="en-US" altLang="zh-CN"/>
                        <a:t>CS</a:t>
                      </a:r>
                      <a:r>
                        <a:rPr lang="zh-CN" altLang="en-US"/>
                        <a:t>（</a:t>
                      </a:r>
                      <a:r>
                        <a:rPr lang="en-US" altLang="zh-CN"/>
                        <a:t>SS</a:t>
                      </a:r>
                      <a:r>
                        <a:rPr lang="zh-CN" altLang="en-US"/>
                        <a:t>）</a:t>
                      </a:r>
                      <a:endParaRPr lang="zh-CN" altLang="en-US"/>
                    </a:p>
                  </a:txBody>
                  <a:tcPr/>
                </a:tc>
                <a:tc>
                  <a:txBody>
                    <a:bodyPr/>
                    <a:lstStyle/>
                    <a:p>
                      <a:pPr algn="ctr"/>
                      <a:r>
                        <a:rPr lang="en-US" altLang="zh-CN"/>
                        <a:t>SPI</a:t>
                      </a:r>
                      <a:r>
                        <a:rPr lang="zh-CN" altLang="en-US"/>
                        <a:t>片选</a:t>
                      </a:r>
                      <a:endParaRPr lang="zh-CN" altLang="en-US"/>
                    </a:p>
                  </a:txBody>
                  <a:tcPr/>
                </a:tc>
              </a:tr>
              <a:tr h="370840">
                <a:tc>
                  <a:txBody>
                    <a:bodyPr/>
                    <a:lstStyle/>
                    <a:p>
                      <a:pPr algn="ctr"/>
                      <a:r>
                        <a:rPr lang="en-US" altLang="zh-CN"/>
                        <a:t>CLK</a:t>
                      </a:r>
                      <a:r>
                        <a:rPr lang="zh-CN" altLang="en-US"/>
                        <a:t>（</a:t>
                      </a:r>
                      <a:r>
                        <a:rPr lang="en-US" altLang="zh-CN"/>
                        <a:t>SCK</a:t>
                      </a:r>
                      <a:r>
                        <a:rPr lang="zh-CN" altLang="en-US"/>
                        <a:t>）</a:t>
                      </a:r>
                      <a:endParaRPr lang="zh-CN" altLang="en-US"/>
                    </a:p>
                  </a:txBody>
                  <a:tcPr/>
                </a:tc>
                <a:tc>
                  <a:txBody>
                    <a:bodyPr/>
                    <a:lstStyle/>
                    <a:p>
                      <a:pPr algn="ctr"/>
                      <a:r>
                        <a:rPr lang="en-US" altLang="zh-CN"/>
                        <a:t>SPI</a:t>
                      </a:r>
                      <a:r>
                        <a:rPr lang="zh-CN" altLang="en-US"/>
                        <a:t>时钟</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DI</a:t>
                      </a:r>
                      <a:r>
                        <a:rPr lang="zh-CN" altLang="en-US"/>
                        <a:t>（</a:t>
                      </a:r>
                      <a:r>
                        <a:rPr lang="en-US" altLang="zh-CN"/>
                        <a:t>MOSI</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主机输出从机输入</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DO</a:t>
                      </a:r>
                      <a:r>
                        <a:rPr lang="zh-CN" altLang="en-US"/>
                        <a:t>（</a:t>
                      </a:r>
                      <a:r>
                        <a:rPr lang="en-US" altLang="zh-CN"/>
                        <a:t>MISO</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主机输入从机输出</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写保护</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数据保持</a:t>
                      </a:r>
                      <a:endParaRPr lang="zh-CN" altLang="en-US"/>
                    </a:p>
                  </a:txBody>
                  <a:tcPr/>
                </a:tc>
              </a:tr>
            </a:tbl>
          </a:graphicData>
        </a:graphic>
      </p:graphicFrame>
      <p:pic>
        <p:nvPicPr>
          <p:cNvPr id="10" name="图片 9"/>
          <p:cNvPicPr>
            <a:picLocks noChangeAspect="1"/>
          </p:cNvPicPr>
          <p:nvPr/>
        </p:nvPicPr>
        <p:blipFill>
          <a:blip r:embed="rId2"/>
          <a:stretch>
            <a:fillRect/>
          </a:stretch>
        </p:blipFill>
        <p:spPr>
          <a:xfrm>
            <a:off x="6944140" y="625998"/>
            <a:ext cx="4609101" cy="196470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608481" y="993913"/>
            <a:ext cx="4975037" cy="5470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endParaRPr lang="en-US" altLang="zh-CN" sz="2800"/>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endParaRPr lang="en-US" altLang="zh-CN" sz="2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endParaRPr lang="en-US" altLang="zh-CN" sz="2800"/>
          </a:p>
          <a:p>
            <a:pPr marL="914400" lvl="1" indent="-457200">
              <a:buFont typeface="Arial" panose="020B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endParaRPr lang="en-US" altLang="zh-CN" sz="2800"/>
          </a:p>
          <a:p>
            <a:pPr marL="914400" lvl="1" indent="-457200">
              <a:buFont typeface="Arial" panose="020B0604020202020204" pitchFamily="34" charset="0"/>
              <a:buChar char="•"/>
            </a:pPr>
            <a:r>
              <a:rPr lang="zh-CN" altLang="en-US" sz="2800"/>
              <a:t>写入数据前必须先擦除，擦除后，所有数据位变为</a:t>
            </a:r>
            <a:r>
              <a:rPr lang="en-US" altLang="zh-CN" sz="2800"/>
              <a:t>1</a:t>
            </a:r>
            <a:endParaRPr lang="en-US" altLang="zh-CN" sz="2800"/>
          </a:p>
          <a:p>
            <a:pPr marL="914400" lvl="1" indent="-457200">
              <a:buFont typeface="Arial" panose="020B0604020202020204" pitchFamily="34" charset="0"/>
              <a:buChar char="•"/>
            </a:pPr>
            <a:r>
              <a:rPr lang="zh-CN" altLang="en-US" sz="2800"/>
              <a:t>擦除必须按最小擦除单元进行</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endParaRPr lang="en-US" altLang="zh-CN" sz="2800"/>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endParaRPr lang="en-US" altLang="zh-CN" sz="2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50817" y="1069574"/>
            <a:ext cx="6690365" cy="5370982"/>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9" name="矩形 8"/>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10" name="矩形 9"/>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12" name="矩形 11"/>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cxnSp>
        <p:nvCxnSpPr>
          <p:cNvPr id="14" name="直接箭头连接符 13"/>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a:stretch>
            <a:fillRect/>
          </a:stretch>
        </p:blipFill>
        <p:spPr>
          <a:xfrm>
            <a:off x="1880458" y="1014350"/>
            <a:ext cx="8431083" cy="549776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880457" y="1729294"/>
            <a:ext cx="8431083" cy="4067879"/>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p:cNvGrpSpPr/>
          <p:nvPr/>
        </p:nvGrpSpPr>
        <p:grpSpPr>
          <a:xfrm>
            <a:off x="981258" y="3841491"/>
            <a:ext cx="10229483" cy="2528268"/>
            <a:chOff x="446441" y="4119786"/>
            <a:chExt cx="10229483" cy="2528268"/>
          </a:xfrm>
        </p:grpSpPr>
        <p:cxnSp>
          <p:nvCxnSpPr>
            <p:cNvPr id="2" name="直接箭头连接符 1"/>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p:cNvSpPr txBox="1"/>
            <p:nvPr/>
          </p:nvSpPr>
          <p:spPr>
            <a:xfrm>
              <a:off x="2099701" y="4119786"/>
              <a:ext cx="1419681" cy="400110"/>
            </a:xfrm>
            <a:prstGeom prst="rect">
              <a:avLst/>
            </a:prstGeom>
            <a:noFill/>
          </p:spPr>
          <p:txBody>
            <a:bodyPr wrap="square" rtlCol="0">
              <a:spAutoFit/>
            </a:bodyPr>
            <a:lstStyle/>
            <a:p>
              <a:pPr algn="ctr"/>
              <a:r>
                <a:rPr lang="en-US" altLang="zh-CN" sz="2000"/>
                <a:t>0</a:t>
              </a:r>
              <a:endParaRPr lang="en-US" altLang="zh-CN" sz="2000"/>
            </a:p>
          </p:txBody>
        </p:sp>
        <p:sp>
          <p:nvSpPr>
            <p:cNvPr id="11" name="文本框 10"/>
            <p:cNvSpPr txBox="1"/>
            <p:nvPr/>
          </p:nvSpPr>
          <p:spPr>
            <a:xfrm>
              <a:off x="2099701" y="5067629"/>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0:0:0</a:t>
              </a:r>
              <a:endParaRPr lang="en-US" altLang="zh-CN" sz="2000"/>
            </a:p>
          </p:txBody>
        </p:sp>
        <p:cxnSp>
          <p:nvCxnSpPr>
            <p:cNvPr id="13" name="直接箭头连接符 12"/>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endParaRPr lang="en-US" altLang="zh-CN" sz="2000"/>
            </a:p>
          </p:txBody>
        </p:sp>
        <p:sp>
          <p:nvSpPr>
            <p:cNvPr id="15" name="文本框 14"/>
            <p:cNvSpPr txBox="1"/>
            <p:nvPr/>
          </p:nvSpPr>
          <p:spPr>
            <a:xfrm>
              <a:off x="5323955" y="5067629"/>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1:46:40</a:t>
              </a:r>
              <a:endParaRPr lang="en-US" altLang="zh-CN" sz="2000"/>
            </a:p>
          </p:txBody>
        </p:sp>
        <p:sp>
          <p:nvSpPr>
            <p:cNvPr id="16" name="文本框 15"/>
            <p:cNvSpPr txBox="1"/>
            <p:nvPr/>
          </p:nvSpPr>
          <p:spPr>
            <a:xfrm>
              <a:off x="8548209" y="5067629"/>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15:59:55</a:t>
              </a:r>
              <a:endParaRPr lang="en-US" altLang="zh-CN" sz="2000"/>
            </a:p>
          </p:txBody>
        </p:sp>
        <p:cxnSp>
          <p:nvCxnSpPr>
            <p:cNvPr id="17" name="直接箭头连接符 16"/>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endParaRPr lang="en-US" altLang="zh-CN" sz="2000"/>
            </a:p>
          </p:txBody>
        </p:sp>
        <p:sp>
          <p:nvSpPr>
            <p:cNvPr id="3" name="文本框 2"/>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p:cNvSpPr txBox="1"/>
            <p:nvPr/>
          </p:nvSpPr>
          <p:spPr>
            <a:xfrm>
              <a:off x="2099701" y="5940168"/>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8:0:0</a:t>
              </a:r>
              <a:endParaRPr lang="en-US" altLang="zh-CN" sz="2000"/>
            </a:p>
          </p:txBody>
        </p:sp>
        <p:sp>
          <p:nvSpPr>
            <p:cNvPr id="12" name="文本框 11"/>
            <p:cNvSpPr txBox="1"/>
            <p:nvPr/>
          </p:nvSpPr>
          <p:spPr>
            <a:xfrm>
              <a:off x="5323955" y="5940168"/>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9:46:40</a:t>
              </a:r>
              <a:endParaRPr lang="en-US" altLang="zh-CN" sz="2000"/>
            </a:p>
          </p:txBody>
        </p:sp>
        <p:sp>
          <p:nvSpPr>
            <p:cNvPr id="20" name="文本框 19"/>
            <p:cNvSpPr txBox="1"/>
            <p:nvPr/>
          </p:nvSpPr>
          <p:spPr>
            <a:xfrm>
              <a:off x="8548209" y="5940168"/>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23:59:55</a:t>
              </a:r>
              <a:endParaRPr lang="en-US" altLang="zh-CN" sz="2000"/>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p:cNvGraphicFramePr>
            <a:graphicFrameLocks noGrp="1"/>
          </p:cNvGraphicFramePr>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gridCol w="5299397"/>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endParaRPr lang="zh-CN" altLang="en-US"/>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endParaRPr lang="en-US" altLang="zh-CN"/>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endParaRPr lang="en-US" altLang="zh-CN"/>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endParaRPr lang="en-US" altLang="zh-CN"/>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endParaRPr lang="zh-CN" altLang="en-US"/>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endParaRPr lang="en-US" altLang="zh-CN"/>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endParaRPr lang="en-US" altLang="zh-CN"/>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endParaRPr lang="zh-CN" altLang="en-US"/>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endParaRPr lang="zh-CN" altLang="en-US"/>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endParaRPr lang="en-US" altLang="zh-CN"/>
          </a:p>
          <a:p>
            <a:pPr algn="ctr"/>
            <a:r>
              <a:rPr lang="en-US" altLang="zh-CN"/>
              <a:t>stm32f10x_adc.c / .h</a:t>
            </a:r>
            <a:endParaRPr lang="en-US" altLang="zh-CN"/>
          </a:p>
          <a:p>
            <a:pPr algn="ctr"/>
            <a:r>
              <a:rPr lang="en-US" altLang="zh-CN"/>
              <a:t>……</a:t>
            </a:r>
            <a:endParaRPr lang="en-US" altLang="zh-CN"/>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endParaRPr lang="zh-CN" altLang="en-US"/>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endParaRPr lang="en-US" altLang="zh-CN"/>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endParaRPr lang="zh-CN" altLang="en-US"/>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grpSp>
        <p:nvGrpSpPr>
          <p:cNvPr id="53" name="组合 52"/>
          <p:cNvGrpSpPr/>
          <p:nvPr/>
        </p:nvGrpSpPr>
        <p:grpSpPr>
          <a:xfrm>
            <a:off x="1501673" y="684801"/>
            <a:ext cx="8278542" cy="5488398"/>
            <a:chOff x="1823841" y="600529"/>
            <a:chExt cx="8278542" cy="5488398"/>
          </a:xfrm>
        </p:grpSpPr>
        <p:sp>
          <p:nvSpPr>
            <p:cNvPr id="5" name="椭圆 4"/>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endParaRPr lang="zh-CN" altLang="en-US"/>
            </a:p>
          </p:txBody>
        </p:sp>
        <p:cxnSp>
          <p:nvCxnSpPr>
            <p:cNvPr id="10" name="直接箭头连接符 9"/>
            <p:cNvCxnSpPr>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p:cNvCxnSpPr>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p:cNvCxnSpPr>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p:cNvGraphicFramePr>
            <a:graphicFrameLocks noGrp="1"/>
          </p:cNvGraphicFramePr>
          <p:nvPr/>
        </p:nvGraphicFramePr>
        <p:xfrm>
          <a:off x="4673716" y="2495879"/>
          <a:ext cx="1749077" cy="1483360"/>
        </p:xfrm>
        <a:graphic>
          <a:graphicData uri="http://schemas.openxmlformats.org/drawingml/2006/table">
            <a:tbl>
              <a:tblPr bandRow="1">
                <a:tableStyleId>{93296810-A885-4BE3-A3E7-6D5BEEA58F35}</a:tableStyleId>
              </a:tblPr>
              <a:tblGrid>
                <a:gridCol w="1749077"/>
              </a:tblGrid>
              <a:tr h="370840">
                <a:tc>
                  <a:txBody>
                    <a:bodyPr/>
                    <a:lstStyle/>
                    <a:p>
                      <a:pPr algn="ctr"/>
                      <a:r>
                        <a:rPr lang="en-US" altLang="zh-CN"/>
                        <a:t>DR1 [15:0]</a:t>
                      </a:r>
                      <a:endParaRPr lang="zh-CN" altLang="en-US"/>
                    </a:p>
                  </a:txBody>
                  <a:tcPr/>
                </a:tc>
              </a:tr>
              <a:tr h="370840">
                <a:tc>
                  <a:txBody>
                    <a:bodyPr/>
                    <a:lstStyle/>
                    <a:p>
                      <a:pPr algn="ctr"/>
                      <a:r>
                        <a:rPr lang="en-US" altLang="zh-CN"/>
                        <a:t>DR2 [15:0]</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en-US" altLang="zh-CN"/>
                        <a:t>DR10 [15:0]</a:t>
                      </a:r>
                      <a:endParaRPr lang="zh-CN" altLang="en-US"/>
                    </a:p>
                  </a:txBody>
                  <a:tcPr/>
                </a:tc>
              </a:tr>
            </a:tbl>
          </a:graphicData>
        </a:graphic>
      </p:graphicFrame>
      <p:graphicFrame>
        <p:nvGraphicFramePr>
          <p:cNvPr id="6" name="表格 5"/>
          <p:cNvGraphicFramePr>
            <a:graphicFrameLocks noGrp="1"/>
          </p:cNvGraphicFramePr>
          <p:nvPr/>
        </p:nvGraphicFramePr>
        <p:xfrm>
          <a:off x="4673716" y="3978449"/>
          <a:ext cx="1749077" cy="741680"/>
        </p:xfrm>
        <a:graphic>
          <a:graphicData uri="http://schemas.openxmlformats.org/drawingml/2006/table">
            <a:tbl>
              <a:tblPr bandRow="1">
                <a:tableStyleId>{F5AB1C69-6EDB-4FF4-983F-18BD219EF322}</a:tableStyleId>
              </a:tblPr>
              <a:tblGrid>
                <a:gridCol w="1749077"/>
              </a:tblGrid>
              <a:tr h="370840">
                <a:tc>
                  <a:txBody>
                    <a:bodyPr/>
                    <a:lstStyle/>
                    <a:p>
                      <a:pPr algn="ctr"/>
                      <a:r>
                        <a:rPr lang="en-US" altLang="zh-CN"/>
                        <a:t>…</a:t>
                      </a:r>
                      <a:endParaRPr lang="zh-CN" altLang="en-US"/>
                    </a:p>
                  </a:txBody>
                  <a:tcPr/>
                </a:tc>
              </a:tr>
              <a:tr h="370840">
                <a:tc>
                  <a:txBody>
                    <a:bodyPr/>
                    <a:lstStyle/>
                    <a:p>
                      <a:pPr algn="ctr"/>
                      <a:r>
                        <a:rPr lang="en-US" altLang="zh-CN"/>
                        <a:t>DR42 [15:0]</a:t>
                      </a:r>
                      <a:endParaRPr lang="zh-CN" altLang="en-US"/>
                    </a:p>
                  </a:txBody>
                  <a:tcPr/>
                </a:tc>
              </a:tr>
            </a:tbl>
          </a:graphicData>
        </a:graphic>
      </p:graphicFrame>
      <p:sp>
        <p:nvSpPr>
          <p:cNvPr id="10" name="文本框 9"/>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p:cNvGraphicFramePr>
            <a:graphicFrameLocks noGrp="1"/>
          </p:cNvGraphicFramePr>
          <p:nvPr/>
        </p:nvGraphicFramePr>
        <p:xfrm>
          <a:off x="6884753" y="2495879"/>
          <a:ext cx="2364961" cy="1112520"/>
        </p:xfrm>
        <a:graphic>
          <a:graphicData uri="http://schemas.openxmlformats.org/drawingml/2006/table">
            <a:tbl>
              <a:tblPr bandRow="1">
                <a:tableStyleId>{93296810-A885-4BE3-A3E7-6D5BEEA58F35}</a:tableStyleId>
              </a:tblPr>
              <a:tblGrid>
                <a:gridCol w="2364961"/>
              </a:tblGrid>
              <a:tr h="370840">
                <a:tc>
                  <a:txBody>
                    <a:bodyPr/>
                    <a:lstStyle/>
                    <a:p>
                      <a:pPr algn="ctr"/>
                      <a:r>
                        <a:rPr lang="zh-CN" altLang="en-US"/>
                        <a:t>控制寄存器</a:t>
                      </a:r>
                      <a:endParaRPr lang="zh-CN" altLang="en-US"/>
                    </a:p>
                  </a:txBody>
                  <a:tcPr/>
                </a:tc>
              </a:tr>
              <a:tr h="370840">
                <a:tc>
                  <a:txBody>
                    <a:bodyPr/>
                    <a:lstStyle/>
                    <a:p>
                      <a:pPr algn="ctr"/>
                      <a:r>
                        <a:rPr lang="zh-CN" altLang="en-US"/>
                        <a:t>状态寄存器</a:t>
                      </a:r>
                      <a:endParaRPr lang="zh-CN" altLang="en-US"/>
                    </a:p>
                  </a:txBody>
                  <a:tcPr/>
                </a:tc>
              </a:tr>
              <a:tr h="370840">
                <a:tc>
                  <a:txBody>
                    <a:bodyPr/>
                    <a:lstStyle/>
                    <a:p>
                      <a:pPr algn="ctr"/>
                      <a:r>
                        <a:rPr lang="en-US" altLang="zh-CN"/>
                        <a:t>RTC</a:t>
                      </a:r>
                      <a:r>
                        <a:rPr lang="zh-CN" altLang="en-US"/>
                        <a:t>时钟校准寄存器</a:t>
                      </a:r>
                      <a:endParaRPr lang="zh-CN" altLang="en-US"/>
                    </a:p>
                  </a:txBody>
                  <a:tcPr/>
                </a:tc>
              </a:tr>
            </a:tbl>
          </a:graphicData>
        </a:graphic>
      </p:graphicFrame>
      <p:cxnSp>
        <p:nvCxnSpPr>
          <p:cNvPr id="15" name="直接箭头连接符 14"/>
          <p:cNvCxnSpPr>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p:cNvCxnSpPr>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p:cNvCxnSpPr>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endParaRPr lang="zh-CN" altLang="en-US" sz="2800"/>
          </a:p>
          <a:p>
            <a:r>
              <a:rPr lang="en-US" altLang="zh-CN" sz="2800"/>
              <a:t>	LSI</a:t>
            </a:r>
            <a:r>
              <a:rPr lang="zh-CN" altLang="en-US" sz="2800"/>
              <a:t>振荡器时钟（</a:t>
            </a:r>
            <a:r>
              <a:rPr lang="en-US" altLang="zh-CN" sz="2800"/>
              <a:t>40KHz</a:t>
            </a:r>
            <a:r>
              <a:rPr lang="zh-CN" altLang="en-US" sz="2800"/>
              <a:t>）</a:t>
            </a:r>
            <a:endParaRPr lang="en-US" altLang="zh-CN" sz="28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643623" y="1171929"/>
            <a:ext cx="6904754" cy="528850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6" name="矩形 5"/>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en-US" altLang="zh-CN"/>
              <a:t>32</a:t>
            </a:r>
            <a:r>
              <a:rPr lang="zh-CN" altLang="en-US"/>
              <a:t>位计数器</a:t>
            </a:r>
            <a:endParaRPr lang="en-US" altLang="zh-CN"/>
          </a:p>
        </p:txBody>
      </p:sp>
      <p:sp>
        <p:nvSpPr>
          <p:cNvPr id="37" name="矩形 36"/>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endParaRPr lang="en-US" altLang="zh-CN"/>
          </a:p>
          <a:p>
            <a:pPr algn="ctr"/>
            <a:r>
              <a:rPr lang="en-US" altLang="zh-CN"/>
              <a:t>32</a:t>
            </a:r>
            <a:r>
              <a:rPr lang="zh-CN" altLang="en-US"/>
              <a:t>位闹钟值</a:t>
            </a:r>
            <a:endParaRPr lang="en-US" altLang="zh-CN"/>
          </a:p>
        </p:txBody>
      </p:sp>
      <p:sp>
        <p:nvSpPr>
          <p:cNvPr id="38" name="箭头: 上下 37"/>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p:cNvCxnSpPr>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p:cNvCxnSpPr>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endParaRPr lang="en-US" altLang="zh-CN"/>
          </a:p>
          <a:p>
            <a:pPr algn="ctr"/>
            <a:r>
              <a:rPr lang="zh-CN" altLang="en-US"/>
              <a:t>重装寄存器</a:t>
            </a:r>
            <a:endParaRPr lang="en-US" altLang="zh-CN"/>
          </a:p>
        </p:txBody>
      </p:sp>
      <p:sp>
        <p:nvSpPr>
          <p:cNvPr id="49" name="矩形 48"/>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endParaRPr lang="en-US" altLang="zh-CN"/>
          </a:p>
          <a:p>
            <a:pPr algn="ctr"/>
            <a:r>
              <a:rPr lang="zh-CN" altLang="en-US"/>
              <a:t>余数寄存器</a:t>
            </a:r>
            <a:endParaRPr lang="en-US" altLang="zh-CN"/>
          </a:p>
        </p:txBody>
      </p:sp>
      <p:sp>
        <p:nvSpPr>
          <p:cNvPr id="50" name="箭头: 上下 49"/>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endParaRPr lang="en-US" altLang="zh-CN"/>
          </a:p>
          <a:p>
            <a:pPr algn="ctr"/>
            <a:r>
              <a:rPr lang="zh-CN" altLang="en-US"/>
              <a:t>外部高速时钟</a:t>
            </a:r>
            <a:endParaRPr lang="en-US" altLang="zh-CN"/>
          </a:p>
        </p:txBody>
      </p:sp>
      <p:sp>
        <p:nvSpPr>
          <p:cNvPr id="57" name="矩形 56"/>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endParaRPr lang="en-US" altLang="zh-CN"/>
          </a:p>
          <a:p>
            <a:pPr algn="ctr"/>
            <a:r>
              <a:rPr lang="zh-CN" altLang="en-US"/>
              <a:t>外部低速时钟</a:t>
            </a:r>
            <a:endParaRPr lang="en-US" altLang="zh-CN"/>
          </a:p>
        </p:txBody>
      </p:sp>
      <p:sp>
        <p:nvSpPr>
          <p:cNvPr id="58" name="矩形 57"/>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endParaRPr lang="en-US" altLang="zh-CN"/>
          </a:p>
          <a:p>
            <a:pPr algn="ctr"/>
            <a:r>
              <a:rPr lang="zh-CN" altLang="en-US"/>
              <a:t>内部低速时钟</a:t>
            </a:r>
            <a:endParaRPr lang="en-US" altLang="zh-CN"/>
          </a:p>
        </p:txBody>
      </p:sp>
      <p:cxnSp>
        <p:nvCxnSpPr>
          <p:cNvPr id="64" name="直接箭头连接符 63"/>
          <p:cNvCxnSpPr>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p:cNvCxnSpPr>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100" name="直接箭头连接符 99"/>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p:cNvCxnSpPr>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endParaRPr lang="zh-CN" altLang="en-US">
              <a:solidFill>
                <a:schemeClr val="bg1"/>
              </a:solidFill>
            </a:endParaRPr>
          </a:p>
        </p:txBody>
      </p:sp>
      <p:sp>
        <p:nvSpPr>
          <p:cNvPr id="132" name="文本框 131"/>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endParaRPr lang="zh-CN" altLang="en-US">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49857" y="1774336"/>
            <a:ext cx="7855889" cy="3659543"/>
          </a:xfrm>
          <a:prstGeom prst="rect">
            <a:avLst/>
          </a:prstGeom>
        </p:spPr>
      </p:pic>
      <p:pic>
        <p:nvPicPr>
          <p:cNvPr id="11" name="图片 10"/>
          <p:cNvPicPr>
            <a:picLocks noChangeAspect="1"/>
          </p:cNvPicPr>
          <p:nvPr/>
        </p:nvPicPr>
        <p:blipFill>
          <a:blip r:embed="rId2"/>
          <a:stretch>
            <a:fillRect/>
          </a:stretch>
        </p:blipFill>
        <p:spPr>
          <a:xfrm>
            <a:off x="8521893" y="746975"/>
            <a:ext cx="2918314" cy="2677312"/>
          </a:xfrm>
          <a:prstGeom prst="rect">
            <a:avLst/>
          </a:prstGeom>
        </p:spPr>
      </p:pic>
      <p:pic>
        <p:nvPicPr>
          <p:cNvPr id="13" name="图片 12"/>
          <p:cNvPicPr>
            <a:picLocks noChangeAspect="1"/>
          </p:cNvPicPr>
          <p:nvPr/>
        </p:nvPicPr>
        <p:blipFill>
          <a:blip r:embed="rId3"/>
          <a:stretch>
            <a:fillRect/>
          </a:stretch>
        </p:blipFill>
        <p:spPr>
          <a:xfrm>
            <a:off x="8521893" y="3774502"/>
            <a:ext cx="2918314" cy="255267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endParaRPr lang="en-US" altLang="zh-CN" sz="2800"/>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898684" y="1024081"/>
            <a:ext cx="6394631" cy="5454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endParaRPr lang="en-US" altLang="zh-CN" sz="2800"/>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596000" y="1212926"/>
            <a:ext cx="9000000" cy="512175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1"/>
          <a:stretch>
            <a:fillRect/>
          </a:stretch>
        </p:blipFill>
        <p:spPr>
          <a:xfrm>
            <a:off x="1596000" y="1392357"/>
            <a:ext cx="9000000" cy="476288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58648" y="1526650"/>
            <a:ext cx="10674704" cy="45560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endParaRPr lang="en-US" altLang="zh-CN"/>
          </a:p>
        </p:txBody>
      </p:sp>
      <p:sp>
        <p:nvSpPr>
          <p:cNvPr id="7" name="矩形 6"/>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p:cNvCxnSpPr>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endParaRPr lang="en-US" altLang="zh-CN" sz="2000"/>
          </a:p>
        </p:txBody>
      </p:sp>
      <p:sp>
        <p:nvSpPr>
          <p:cNvPr id="17" name="文本框 16"/>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endParaRPr lang="en-US" altLang="zh-CN" sz="2000"/>
          </a:p>
        </p:txBody>
      </p:sp>
      <p:sp>
        <p:nvSpPr>
          <p:cNvPr id="19" name="矩形 18"/>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p:cNvCxnSpPr>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endParaRPr lang="en-US" altLang="zh-CN" sz="2000"/>
          </a:p>
        </p:txBody>
      </p:sp>
      <p:sp>
        <p:nvSpPr>
          <p:cNvPr id="53" name="文本框 52"/>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endParaRPr lang="en-US" altLang="zh-CN" sz="2000"/>
          </a:p>
        </p:txBody>
      </p:sp>
      <p:sp>
        <p:nvSpPr>
          <p:cNvPr id="54" name="文本框 53"/>
          <p:cNvSpPr txBox="1"/>
          <p:nvPr/>
        </p:nvSpPr>
        <p:spPr>
          <a:xfrm>
            <a:off x="4802588" y="4475413"/>
            <a:ext cx="1480994" cy="400110"/>
          </a:xfrm>
          <a:prstGeom prst="rect">
            <a:avLst/>
          </a:prstGeom>
          <a:noFill/>
        </p:spPr>
        <p:txBody>
          <a:bodyPr wrap="square" rtlCol="0">
            <a:spAutoFit/>
          </a:bodyPr>
          <a:lstStyle/>
          <a:p>
            <a:pPr algn="ctr"/>
            <a:r>
              <a:rPr lang="en-US" altLang="zh-CN" sz="2000"/>
              <a:t>PDDS=0</a:t>
            </a:r>
            <a:endParaRPr lang="en-US" altLang="zh-CN" sz="2000"/>
          </a:p>
        </p:txBody>
      </p:sp>
      <p:sp>
        <p:nvSpPr>
          <p:cNvPr id="55" name="文本框 54"/>
          <p:cNvSpPr txBox="1"/>
          <p:nvPr/>
        </p:nvSpPr>
        <p:spPr>
          <a:xfrm>
            <a:off x="4802588" y="5899096"/>
            <a:ext cx="1480994" cy="400110"/>
          </a:xfrm>
          <a:prstGeom prst="rect">
            <a:avLst/>
          </a:prstGeom>
          <a:noFill/>
        </p:spPr>
        <p:txBody>
          <a:bodyPr wrap="square" rtlCol="0">
            <a:spAutoFit/>
          </a:bodyPr>
          <a:lstStyle/>
          <a:p>
            <a:pPr algn="ctr"/>
            <a:r>
              <a:rPr lang="en-US" altLang="zh-CN" sz="2000"/>
              <a:t>PDDS=1</a:t>
            </a:r>
            <a:endParaRPr lang="en-US" altLang="zh-CN" sz="2000"/>
          </a:p>
        </p:txBody>
      </p:sp>
      <p:sp>
        <p:nvSpPr>
          <p:cNvPr id="56" name="文本框 55"/>
          <p:cNvSpPr txBox="1"/>
          <p:nvPr/>
        </p:nvSpPr>
        <p:spPr>
          <a:xfrm>
            <a:off x="7990170" y="3934637"/>
            <a:ext cx="1480994" cy="400110"/>
          </a:xfrm>
          <a:prstGeom prst="rect">
            <a:avLst/>
          </a:prstGeom>
          <a:noFill/>
        </p:spPr>
        <p:txBody>
          <a:bodyPr wrap="square" rtlCol="0">
            <a:spAutoFit/>
          </a:bodyPr>
          <a:lstStyle/>
          <a:p>
            <a:pPr algn="ctr"/>
            <a:r>
              <a:rPr lang="en-US" altLang="zh-CN" sz="2000"/>
              <a:t>LPDS=0</a:t>
            </a:r>
            <a:endParaRPr lang="en-US" altLang="zh-CN" sz="2000"/>
          </a:p>
        </p:txBody>
      </p:sp>
      <p:sp>
        <p:nvSpPr>
          <p:cNvPr id="57" name="文本框 56"/>
          <p:cNvSpPr txBox="1"/>
          <p:nvPr/>
        </p:nvSpPr>
        <p:spPr>
          <a:xfrm>
            <a:off x="7990170" y="5358320"/>
            <a:ext cx="1480994" cy="400110"/>
          </a:xfrm>
          <a:prstGeom prst="rect">
            <a:avLst/>
          </a:prstGeom>
          <a:noFill/>
        </p:spPr>
        <p:txBody>
          <a:bodyPr wrap="square" rtlCol="0">
            <a:spAutoFit/>
          </a:bodyPr>
          <a:lstStyle/>
          <a:p>
            <a:pPr algn="ctr"/>
            <a:r>
              <a:rPr lang="en-US" altLang="zh-CN" sz="2000"/>
              <a:t>LPDS=1</a:t>
            </a:r>
            <a:endParaRPr lang="en-US" altLang="zh-CN"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3904" y="2089554"/>
            <a:ext cx="9004191" cy="3317333"/>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p:cNvGraphicFramePr>
            <a:graphicFrameLocks noGrp="1"/>
          </p:cNvGraphicFramePr>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gridCol w="6066705"/>
              </a:tblGrid>
              <a:tr h="424000">
                <a:tc>
                  <a:txBody>
                    <a:bodyPr/>
                    <a:lstStyle/>
                    <a:p>
                      <a:pPr algn="ctr"/>
                      <a:r>
                        <a:rPr lang="zh-CN" altLang="en-US" sz="2000">
                          <a:latin typeface="+mn-lt"/>
                        </a:rPr>
                        <a:t>写入键寄存器的值</a:t>
                      </a:r>
                      <a:endParaRPr lang="zh-CN" altLang="en-US" sz="2000">
                        <a:latin typeface="+mn-lt"/>
                      </a:endParaRPr>
                    </a:p>
                  </a:txBody>
                  <a:tcPr marL="120326" marR="120326" marT="60163" marB="60163" anchor="ctr"/>
                </a:tc>
                <a:tc>
                  <a:txBody>
                    <a:bodyPr/>
                    <a:lstStyle/>
                    <a:p>
                      <a:pPr algn="ctr"/>
                      <a:r>
                        <a:rPr lang="zh-CN" altLang="en-US" sz="2000">
                          <a:latin typeface="+mn-lt"/>
                        </a:rPr>
                        <a:t>作用</a:t>
                      </a:r>
                      <a:endParaRPr lang="zh-CN" altLang="en-US" sz="2000">
                        <a:latin typeface="+mn-lt"/>
                      </a:endParaRPr>
                    </a:p>
                  </a:txBody>
                  <a:tcPr marL="120326" marR="120326" marT="60163" marB="60163" anchor="ctr"/>
                </a:tc>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endParaRPr lang="zh-CN" altLang="en-US" sz="2000">
                        <a:latin typeface="+mn-lt"/>
                      </a:endParaRPr>
                    </a:p>
                  </a:txBody>
                  <a:tcPr marL="120326" marR="120326" marT="60163" marB="60163" anchor="ctr"/>
                </a:tc>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r>
                        <a:rPr lang="zh-CN" altLang="en-US" sz="2000">
                          <a:latin typeface="+mn-lt"/>
                        </a:rPr>
                        <a:t>之外的其他值</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p:cNvPicPr>
            <a:picLocks noChangeAspect="1"/>
          </p:cNvPicPr>
          <p:nvPr/>
        </p:nvPicPr>
        <p:blipFill>
          <a:blip r:embed="rId1"/>
          <a:stretch>
            <a:fillRect/>
          </a:stretch>
        </p:blipFill>
        <p:spPr>
          <a:xfrm>
            <a:off x="1647244" y="2679878"/>
            <a:ext cx="8897510" cy="3464869"/>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083245" y="1500418"/>
            <a:ext cx="8025509" cy="4566427"/>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p:cNvPicPr>
            <a:picLocks noChangeAspect="1"/>
          </p:cNvPicPr>
          <p:nvPr/>
        </p:nvPicPr>
        <p:blipFill rotWithShape="1">
          <a:blip r:embed="rId1"/>
          <a:srcRect b="48643"/>
          <a:stretch>
            <a:fillRect/>
          </a:stretch>
        </p:blipFill>
        <p:spPr>
          <a:xfrm>
            <a:off x="2855999" y="3627491"/>
            <a:ext cx="6480000" cy="2832218"/>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srcRect t="53840"/>
          <a:stretch>
            <a:fillRect/>
          </a:stretch>
        </p:blipFill>
        <p:spPr>
          <a:xfrm>
            <a:off x="2855999" y="3805746"/>
            <a:ext cx="6480000" cy="2545620"/>
          </a:xfrm>
          <a:prstGeom prst="rect">
            <a:avLst/>
          </a:prstGeom>
        </p:spPr>
      </p:pic>
      <p:sp>
        <p:nvSpPr>
          <p:cNvPr id="5" name="文本框 4"/>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endParaRPr lang="en-US" altLang="zh-CN" sz="2800"/>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gridCol w="4680000"/>
                <a:gridCol w="4680000"/>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endParaRPr lang="zh-CN" altLang="en-US" sz="2000">
                        <a:latin typeface="+mn-lt"/>
                      </a:endParaRPr>
                    </a:p>
                  </a:txBody>
                  <a:tcPr marL="120326" marR="120326" marT="60163" marB="60163" anchor="ctr"/>
                </a:tc>
                <a:tc>
                  <a:txBody>
                    <a:bodyPr/>
                    <a:lstStyle/>
                    <a:p>
                      <a:pPr algn="ctr"/>
                      <a:r>
                        <a:rPr lang="en-US" altLang="zh-CN" sz="2000">
                          <a:latin typeface="+mn-lt"/>
                        </a:rPr>
                        <a:t>WWDG</a:t>
                      </a:r>
                      <a:r>
                        <a:rPr lang="zh-CN" altLang="en-US" sz="2000">
                          <a:latin typeface="+mn-lt"/>
                        </a:rPr>
                        <a:t>窗口看门狗</a:t>
                      </a:r>
                      <a:endParaRPr lang="zh-CN" altLang="en-US" sz="2000">
                        <a:latin typeface="+mn-lt"/>
                      </a:endParaRPr>
                    </a:p>
                  </a:txBody>
                  <a:tcPr marL="120326" marR="120326" marT="60163" marB="60163" anchor="ctr"/>
                </a:tc>
              </a:tr>
              <a:tr h="424000">
                <a:tc>
                  <a:txBody>
                    <a:bodyPr/>
                    <a:lstStyle/>
                    <a:p>
                      <a:pPr algn="ctr"/>
                      <a:r>
                        <a:rPr lang="zh-CN" altLang="en-US" sz="2000">
                          <a:latin typeface="+mn-lt"/>
                        </a:rPr>
                        <a:t>复位</a:t>
                      </a:r>
                      <a:endParaRPr lang="zh-CN" altLang="en-US" sz="2000">
                        <a:latin typeface="+mn-lt"/>
                      </a:endParaRP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endParaRPr lang="zh-CN" altLang="en-US" sz="2000">
                        <a:latin typeface="+mn-lt"/>
                      </a:endParaRP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endParaRPr lang="zh-CN" altLang="en-US" sz="2000">
                        <a:latin typeface="+mn-lt"/>
                      </a:endParaRPr>
                    </a:p>
                  </a:txBody>
                  <a:tcPr marL="120326" marR="120326" marT="60163" marB="60163" anchor="ctr"/>
                </a:tc>
              </a:tr>
              <a:tr h="424000">
                <a:tc>
                  <a:txBody>
                    <a:bodyPr/>
                    <a:lstStyle/>
                    <a:p>
                      <a:pPr algn="ctr"/>
                      <a:r>
                        <a:rPr lang="zh-CN" altLang="en-US" sz="2000">
                          <a:latin typeface="+mn-lt"/>
                        </a:rPr>
                        <a:t>中断</a:t>
                      </a:r>
                      <a:endParaRPr lang="zh-CN" altLang="en-US" sz="2000">
                        <a:latin typeface="+mn-lt"/>
                      </a:endParaRPr>
                    </a:p>
                  </a:txBody>
                  <a:tcPr marL="120326" marR="120326" marT="60163" marB="60163" anchor="ctr"/>
                </a:tc>
                <a:tc>
                  <a:txBody>
                    <a:bodyPr/>
                    <a:lstStyle/>
                    <a:p>
                      <a:pPr algn="ctr"/>
                      <a:r>
                        <a:rPr lang="zh-CN" altLang="en-US" sz="2000">
                          <a:latin typeface="+mn-lt"/>
                        </a:rPr>
                        <a:t>无</a:t>
                      </a:r>
                      <a:endParaRPr lang="zh-CN" altLang="en-US" sz="2000">
                        <a:latin typeface="+mn-lt"/>
                      </a:endParaRPr>
                    </a:p>
                  </a:txBody>
                  <a:tcPr marL="120326" marR="120326" marT="60163" marB="60163" anchor="ctr"/>
                </a:tc>
                <a:tc>
                  <a:txBody>
                    <a:bodyPr/>
                    <a:lstStyle/>
                    <a:p>
                      <a:pPr algn="ctr"/>
                      <a:r>
                        <a:rPr lang="zh-CN" altLang="en-US" sz="2000">
                          <a:latin typeface="+mn-lt"/>
                        </a:rPr>
                        <a:t>早期唤醒中断</a:t>
                      </a:r>
                      <a:endParaRPr lang="zh-CN" altLang="en-US" sz="2000">
                        <a:latin typeface="+mn-lt"/>
                      </a:endParaRPr>
                    </a:p>
                  </a:txBody>
                  <a:tcPr marL="120326" marR="120326" marT="60163" marB="60163" anchor="ctr"/>
                </a:tc>
              </a:tr>
              <a:tr h="424000">
                <a:tc>
                  <a:txBody>
                    <a:bodyPr/>
                    <a:lstStyle/>
                    <a:p>
                      <a:pPr algn="ctr"/>
                      <a:r>
                        <a:rPr lang="zh-CN" altLang="en-US" sz="2000">
                          <a:latin typeface="+mn-lt"/>
                        </a:rPr>
                        <a:t>时钟源</a:t>
                      </a:r>
                      <a:endParaRPr lang="zh-CN" altLang="en-US" sz="2000">
                        <a:latin typeface="+mn-lt"/>
                      </a:endParaRP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endParaRPr lang="zh-CN" altLang="en-US" sz="2000">
                        <a:latin typeface="+mn-lt"/>
                      </a:endParaRP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endParaRPr lang="zh-CN" altLang="en-US" sz="2000">
                        <a:latin typeface="+mn-lt"/>
                      </a:endParaRPr>
                    </a:p>
                  </a:txBody>
                  <a:tcPr marL="120326" marR="120326" marT="60163" marB="60163" anchor="ctr"/>
                </a:tc>
              </a:tr>
              <a:tr h="424000">
                <a:tc>
                  <a:txBody>
                    <a:bodyPr/>
                    <a:lstStyle/>
                    <a:p>
                      <a:pPr algn="ctr"/>
                      <a:r>
                        <a:rPr lang="zh-CN" altLang="en-US" sz="2000">
                          <a:latin typeface="+mn-lt"/>
                        </a:rPr>
                        <a:t>预分频系数</a:t>
                      </a:r>
                      <a:endParaRPr lang="zh-CN" altLang="en-US" sz="2000">
                        <a:latin typeface="+mn-lt"/>
                      </a:endParaRP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endParaRPr lang="en-US" altLang="zh-CN" sz="2000">
                        <a:latin typeface="+mn-lt"/>
                      </a:endParaRPr>
                    </a:p>
                  </a:txBody>
                  <a:tcPr marL="120326" marR="120326" marT="60163" marB="60163" anchor="ctr"/>
                </a:tc>
              </a:tr>
              <a:tr h="424000">
                <a:tc>
                  <a:txBody>
                    <a:bodyPr/>
                    <a:lstStyle/>
                    <a:p>
                      <a:pPr algn="ctr"/>
                      <a:r>
                        <a:rPr lang="zh-CN" altLang="en-US" sz="2000">
                          <a:latin typeface="+mn-lt"/>
                        </a:rPr>
                        <a:t>计数器</a:t>
                      </a:r>
                      <a:endParaRPr lang="zh-CN" altLang="en-US" sz="2000">
                        <a:latin typeface="+mn-lt"/>
                      </a:endParaRPr>
                    </a:p>
                  </a:txBody>
                  <a:tcPr marL="120326" marR="120326" marT="60163" marB="60163" anchor="ctr"/>
                </a:tc>
                <a:tc>
                  <a:txBody>
                    <a:bodyPr/>
                    <a:lstStyle/>
                    <a:p>
                      <a:pPr algn="ctr"/>
                      <a:r>
                        <a:rPr lang="en-US" altLang="zh-CN" sz="2000">
                          <a:latin typeface="+mn-lt"/>
                        </a:rPr>
                        <a:t>12</a:t>
                      </a:r>
                      <a:r>
                        <a:rPr lang="zh-CN" altLang="en-US" sz="2000">
                          <a:latin typeface="+mn-lt"/>
                        </a:rPr>
                        <a:t>位</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tr>
              <a:tr h="424000">
                <a:tc>
                  <a:txBody>
                    <a:bodyPr/>
                    <a:lstStyle/>
                    <a:p>
                      <a:pPr algn="ctr"/>
                      <a:r>
                        <a:rPr lang="zh-CN" altLang="en-US" sz="2000">
                          <a:latin typeface="+mn-lt"/>
                        </a:rPr>
                        <a:t>超时时间</a:t>
                      </a:r>
                      <a:endParaRPr lang="zh-CN" altLang="en-US" sz="2000">
                        <a:latin typeface="+mn-lt"/>
                      </a:endParaRP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endParaRPr lang="en-US" altLang="zh-CN" sz="2000">
                        <a:latin typeface="+mn-lt"/>
                      </a:endParaRPr>
                    </a:p>
                  </a:txBody>
                  <a:tcPr marL="120326" marR="120326" marT="60163" marB="60163" anchor="ctr"/>
                </a:tc>
              </a:tr>
              <a:tr h="424000">
                <a:tc>
                  <a:txBody>
                    <a:bodyPr/>
                    <a:lstStyle/>
                    <a:p>
                      <a:pPr algn="ctr"/>
                      <a:r>
                        <a:rPr lang="zh-CN" altLang="en-US" sz="2000">
                          <a:latin typeface="+mn-lt"/>
                        </a:rPr>
                        <a:t>喂狗方式</a:t>
                      </a:r>
                      <a:endParaRPr lang="zh-CN" altLang="en-US" sz="2000">
                        <a:latin typeface="+mn-lt"/>
                      </a:endParaRP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tr>
              <a:tr h="424000">
                <a:tc>
                  <a:txBody>
                    <a:bodyPr/>
                    <a:lstStyle/>
                    <a:p>
                      <a:pPr algn="ctr"/>
                      <a:r>
                        <a:rPr lang="zh-CN" altLang="en-US" sz="2000">
                          <a:latin typeface="+mn-lt"/>
                        </a:rPr>
                        <a:t>防误操作</a:t>
                      </a:r>
                      <a:endParaRPr lang="zh-CN" altLang="en-US" sz="2000">
                        <a:latin typeface="+mn-lt"/>
                      </a:endParaRPr>
                    </a:p>
                  </a:txBody>
                  <a:tcPr marL="120326" marR="120326" marT="60163" marB="60163" anchor="ctr"/>
                </a:tc>
                <a:tc>
                  <a:txBody>
                    <a:bodyPr/>
                    <a:lstStyle/>
                    <a:p>
                      <a:pPr algn="ctr"/>
                      <a:r>
                        <a:rPr lang="zh-CN" altLang="en-US" sz="2000">
                          <a:latin typeface="+mn-lt"/>
                        </a:rPr>
                        <a:t>键寄存器和写保护</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tr>
              <a:tr h="424000">
                <a:tc>
                  <a:txBody>
                    <a:bodyPr/>
                    <a:lstStyle/>
                    <a:p>
                      <a:pPr algn="ctr"/>
                      <a:r>
                        <a:rPr lang="zh-CN" altLang="en-US" sz="2000">
                          <a:latin typeface="+mn-lt"/>
                        </a:rPr>
                        <a:t>用途</a:t>
                      </a:r>
                      <a:endParaRPr lang="zh-CN" altLang="en-US" sz="2000">
                        <a:latin typeface="+mn-lt"/>
                      </a:endParaRP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endParaRPr lang="en-US" altLang="zh-CN"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a:fillRect/>
          </a:stretch>
        </p:blipFill>
        <p:spPr>
          <a:xfrm>
            <a:off x="3955473" y="3110766"/>
            <a:ext cx="2753357" cy="31286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877717" y="1002198"/>
            <a:ext cx="8772333" cy="540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gridCol w="1862254"/>
                <a:gridCol w="6707999"/>
              </a:tblGrid>
              <a:tr h="444000">
                <a:tc>
                  <a:txBody>
                    <a:bodyPr/>
                    <a:lstStyle/>
                    <a:p>
                      <a:pPr algn="ctr"/>
                      <a:r>
                        <a:rPr lang="zh-CN" altLang="en-US" sz="1800"/>
                        <a:t>模式名称</a:t>
                      </a:r>
                      <a:endParaRPr lang="zh-CN" altLang="en-US" sz="1800"/>
                    </a:p>
                  </a:txBody>
                  <a:tcPr anchor="ctr"/>
                </a:tc>
                <a:tc>
                  <a:txBody>
                    <a:bodyPr/>
                    <a:lstStyle/>
                    <a:p>
                      <a:pPr algn="ctr"/>
                      <a:r>
                        <a:rPr lang="zh-CN" altLang="en-US" sz="1800"/>
                        <a:t>性质</a:t>
                      </a:r>
                      <a:endParaRPr lang="zh-CN" altLang="en-US" sz="1800"/>
                    </a:p>
                  </a:txBody>
                  <a:tcPr anchor="ctr"/>
                </a:tc>
                <a:tc>
                  <a:txBody>
                    <a:bodyPr/>
                    <a:lstStyle/>
                    <a:p>
                      <a:pPr algn="ctr"/>
                      <a:r>
                        <a:rPr lang="zh-CN" altLang="en-US" sz="1800"/>
                        <a:t>特征</a:t>
                      </a:r>
                      <a:endParaRPr lang="zh-CN" altLang="en-US" sz="1800"/>
                    </a:p>
                  </a:txBody>
                  <a:tcPr anchor="ctr"/>
                </a:tc>
              </a:tr>
              <a:tr h="444000">
                <a:tc>
                  <a:txBody>
                    <a:bodyPr/>
                    <a:lstStyle/>
                    <a:p>
                      <a:pPr algn="ctr"/>
                      <a:r>
                        <a:rPr lang="zh-CN" altLang="en-US" sz="2000"/>
                        <a:t>浮空输入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algn="ctr"/>
                      <a:r>
                        <a:rPr lang="zh-CN" altLang="en-US" sz="2000"/>
                        <a:t>可读取引脚电平，若引脚悬空，则电平不确定</a:t>
                      </a:r>
                      <a:endParaRPr lang="zh-CN" altLang="en-US" sz="2000"/>
                    </a:p>
                  </a:txBody>
                  <a:tcPr anchor="ctr"/>
                </a:tc>
              </a:tr>
              <a:tr h="444000">
                <a:tc>
                  <a:txBody>
                    <a:bodyPr/>
                    <a:lstStyle/>
                    <a:p>
                      <a:pPr algn="ctr"/>
                      <a:r>
                        <a:rPr lang="zh-CN" altLang="en-US" sz="2000"/>
                        <a:t>上拉输入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数字输入</a:t>
                      </a:r>
                      <a:endParaRPr lang="zh-CN" altLang="en-US" sz="2000"/>
                    </a:p>
                  </a:txBody>
                  <a:tcPr anchor="ctr"/>
                </a:tc>
                <a:tc>
                  <a:txBody>
                    <a:bodyPr/>
                    <a:lstStyle/>
                    <a:p>
                      <a:pPr algn="ctr"/>
                      <a:r>
                        <a:rPr lang="zh-CN" altLang="en-US" sz="2000"/>
                        <a:t>可读取引脚电平，内部连接上拉电阻，悬空时默认高电平</a:t>
                      </a:r>
                      <a:endParaRPr lang="zh-CN" altLang="en-US" sz="2000"/>
                    </a:p>
                  </a:txBody>
                  <a:tcPr anchor="ctr"/>
                </a:tc>
              </a:tr>
              <a:tr h="444000">
                <a:tc>
                  <a:txBody>
                    <a:bodyPr/>
                    <a:lstStyle/>
                    <a:p>
                      <a:pPr algn="ctr"/>
                      <a:r>
                        <a:rPr lang="zh-CN" altLang="en-US" sz="2000"/>
                        <a:t>下拉输入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可读取引脚电平，内部连接下拉电阻，悬空时默认低电平</a:t>
                      </a:r>
                      <a:endParaRPr lang="zh-CN" altLang="en-US" sz="2000"/>
                    </a:p>
                  </a:txBody>
                  <a:tcPr anchor="ctr"/>
                </a:tc>
              </a:tr>
              <a:tr h="444000">
                <a:tc>
                  <a:txBody>
                    <a:bodyPr/>
                    <a:lstStyle/>
                    <a:p>
                      <a:pPr algn="ctr"/>
                      <a:r>
                        <a:rPr lang="zh-CN" altLang="en-US" sz="2000"/>
                        <a:t>模拟输入</a:t>
                      </a:r>
                      <a:endParaRPr lang="zh-CN" altLang="en-US" sz="2000"/>
                    </a:p>
                  </a:txBody>
                  <a:tcPr anchor="ctr"/>
                </a:tc>
                <a:tc>
                  <a:txBody>
                    <a:bodyPr/>
                    <a:lstStyle/>
                    <a:p>
                      <a:pPr algn="ctr"/>
                      <a:r>
                        <a:rPr lang="zh-CN" altLang="en-US" sz="2000"/>
                        <a:t>模拟输入</a:t>
                      </a:r>
                      <a:endParaRPr lang="zh-CN" altLang="en-US" sz="2000"/>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tr>
              <a:tr h="444000">
                <a:tc>
                  <a:txBody>
                    <a:bodyPr/>
                    <a:lstStyle/>
                    <a:p>
                      <a:pPr algn="ctr"/>
                      <a:r>
                        <a:rPr lang="zh-CN" altLang="en-US" sz="2000"/>
                        <a:t>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tr>
              <a:tr h="444000">
                <a:tc>
                  <a:txBody>
                    <a:bodyPr/>
                    <a:lstStyle/>
                    <a:p>
                      <a:pPr algn="ctr"/>
                      <a:r>
                        <a:rPr lang="zh-CN" altLang="en-US" sz="2000"/>
                        <a:t>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tr>
              <a:tr h="444000">
                <a:tc>
                  <a:txBody>
                    <a:bodyPr/>
                    <a:lstStyle/>
                    <a:p>
                      <a:pPr algn="ctr"/>
                      <a:r>
                        <a:rPr lang="zh-CN" altLang="en-US" sz="2000"/>
                        <a:t>复用开漏输出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由片上外设控制，高电平为高阻态，低电平接</a:t>
                      </a:r>
                      <a:r>
                        <a:rPr lang="en-US" altLang="zh-CN" sz="2000"/>
                        <a:t>VSS</a:t>
                      </a:r>
                      <a:endParaRPr lang="zh-CN" altLang="en-US" sz="2000"/>
                    </a:p>
                  </a:txBody>
                  <a:tcPr anchor="ctr"/>
                </a:tc>
              </a:tr>
              <a:tr h="444000">
                <a:tc>
                  <a:txBody>
                    <a:bodyPr/>
                    <a:lstStyle/>
                    <a:p>
                      <a:pPr algn="ctr"/>
                      <a:r>
                        <a:rPr lang="zh-CN" altLang="en-US" sz="2000"/>
                        <a:t>复用推挽输出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tr>
            </a:tbl>
          </a:graphicData>
        </a:graphic>
      </p:graphicFrame>
      <p:sp>
        <p:nvSpPr>
          <p:cNvPr id="5" name="文本框 4"/>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442" y="985026"/>
            <a:ext cx="9388983" cy="54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70751" y="1005609"/>
            <a:ext cx="9204153" cy="540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257233" y="990899"/>
            <a:ext cx="9723100" cy="5400000"/>
          </a:xfrm>
          <a:prstGeom prst="rect">
            <a:avLst/>
          </a:prstGeom>
        </p:spPr>
      </p:pic>
      <p:cxnSp>
        <p:nvCxnSpPr>
          <p:cNvPr id="2" name="直接箭头连接符 1"/>
          <p:cNvCxnSpPr/>
          <p:nvPr/>
        </p:nvCxnSpPr>
        <p:spPr>
          <a:xfrm flipV="1">
            <a:off x="7458710" y="800100"/>
            <a:ext cx="609600" cy="3877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8068310" y="462915"/>
            <a:ext cx="2396490" cy="337185"/>
          </a:xfrm>
          <a:prstGeom prst="rect">
            <a:avLst/>
          </a:prstGeom>
          <a:noFill/>
        </p:spPr>
        <p:txBody>
          <a:bodyPr wrap="square" rtlCol="0">
            <a:spAutoFit/>
          </a:bodyPr>
          <a:p>
            <a:r>
              <a:rPr lang="zh-CN" altLang="en-US" sz="1600"/>
              <a:t>上下管断开为高阻态</a:t>
            </a:r>
            <a:endParaRPr lang="zh-CN" alt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1661532" y="941128"/>
            <a:ext cx="9216987" cy="540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311565" y="3828825"/>
            <a:ext cx="5049952" cy="2498317"/>
          </a:xfrm>
          <a:prstGeom prst="rect">
            <a:avLst/>
          </a:prstGeom>
        </p:spPr>
      </p:pic>
      <p:pic>
        <p:nvPicPr>
          <p:cNvPr id="9" name="图片 8"/>
          <p:cNvPicPr>
            <a:picLocks noChangeAspect="1"/>
          </p:cNvPicPr>
          <p:nvPr/>
        </p:nvPicPr>
        <p:blipFill>
          <a:blip r:embed="rId2"/>
          <a:stretch>
            <a:fillRect/>
          </a:stretch>
        </p:blipFill>
        <p:spPr>
          <a:xfrm>
            <a:off x="1311565" y="1046988"/>
            <a:ext cx="5049952" cy="2559883"/>
          </a:xfrm>
          <a:prstGeom prst="rect">
            <a:avLst/>
          </a:prstGeom>
        </p:spPr>
      </p:pic>
      <p:pic>
        <p:nvPicPr>
          <p:cNvPr id="10" name="图片 9"/>
          <p:cNvPicPr>
            <a:picLocks noChangeAspect="1"/>
          </p:cNvPicPr>
          <p:nvPr/>
        </p:nvPicPr>
        <p:blipFill>
          <a:blip r:embed="rId3"/>
          <a:stretch>
            <a:fillRect/>
          </a:stretch>
        </p:blipFill>
        <p:spPr>
          <a:xfrm>
            <a:off x="6866147" y="3955717"/>
            <a:ext cx="3854259" cy="2371425"/>
          </a:xfrm>
          <a:prstGeom prst="rect">
            <a:avLst/>
          </a:prstGeom>
        </p:spPr>
      </p:pic>
      <p:pic>
        <p:nvPicPr>
          <p:cNvPr id="11" name="图片 10"/>
          <p:cNvPicPr>
            <a:picLocks noChangeAspect="1"/>
          </p:cNvPicPr>
          <p:nvPr/>
        </p:nvPicPr>
        <p:blipFill>
          <a:blip r:embed="rId4"/>
          <a:stretch>
            <a:fillRect/>
          </a:stretch>
        </p:blipFill>
        <p:spPr>
          <a:xfrm>
            <a:off x="6866147" y="1047344"/>
            <a:ext cx="3854259" cy="2559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endParaRPr lang="zh-CN" altLang="en-US" sz="3200">
              <a:latin typeface="等线" panose="02010600030101010101" pitchFamily="2" charset="-122"/>
              <a:ea typeface="等线" panose="02010600030101010101"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p:cNvPicPr>
            <a:picLocks noChangeAspect="1"/>
          </p:cNvPicPr>
          <p:nvPr/>
        </p:nvPicPr>
        <p:blipFill>
          <a:blip r:embed="rId1"/>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44675" t="45041" r="32886" b="27805"/>
          <a:stretch>
            <a:fillRect/>
          </a:stretch>
        </p:blipFill>
        <p:spPr>
          <a:xfrm>
            <a:off x="1293542" y="3322750"/>
            <a:ext cx="2908927" cy="2640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endParaRPr lang="en-US" altLang="zh-CN" sz="280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714568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1"/>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2479" t="33821" r="11300" b="17398"/>
          <a:stretch>
            <a:fillRect/>
          </a:stretch>
        </p:blipFill>
        <p:spPr>
          <a:xfrm>
            <a:off x="7860628" y="1361016"/>
            <a:ext cx="3615442" cy="1997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2"/>
          <a:srcRect r="2275"/>
          <a:stretch>
            <a:fillRect/>
          </a:stretch>
        </p:blipFill>
        <p:spPr>
          <a:xfrm>
            <a:off x="3750620" y="942224"/>
            <a:ext cx="3027463" cy="2623655"/>
          </a:xfrm>
          <a:prstGeom prst="rect">
            <a:avLst/>
          </a:prstGeom>
        </p:spPr>
      </p:pic>
      <p:pic>
        <p:nvPicPr>
          <p:cNvPr id="13" name="图片 12"/>
          <p:cNvPicPr>
            <a:picLocks noChangeAspect="1"/>
          </p:cNvPicPr>
          <p:nvPr/>
        </p:nvPicPr>
        <p:blipFill rotWithShape="1">
          <a:blip r:embed="rId3"/>
          <a:srcRect r="9894"/>
          <a:stretch>
            <a:fillRect/>
          </a:stretch>
        </p:blipFill>
        <p:spPr>
          <a:xfrm>
            <a:off x="618394" y="942224"/>
            <a:ext cx="2959290" cy="2623655"/>
          </a:xfrm>
          <a:prstGeom prst="rect">
            <a:avLst/>
          </a:prstGeom>
        </p:spPr>
      </p:pic>
      <p:pic>
        <p:nvPicPr>
          <p:cNvPr id="15" name="图片 14"/>
          <p:cNvPicPr>
            <a:picLocks noChangeAspect="1"/>
          </p:cNvPicPr>
          <p:nvPr/>
        </p:nvPicPr>
        <p:blipFill rotWithShape="1">
          <a:blip r:embed="rId4"/>
          <a:srcRect l="3534" t="4621" b="4430"/>
          <a:stretch>
            <a:fillRect/>
          </a:stretch>
        </p:blipFill>
        <p:spPr>
          <a:xfrm>
            <a:off x="618393" y="3749619"/>
            <a:ext cx="2959291" cy="2729068"/>
          </a:xfrm>
          <a:prstGeom prst="rect">
            <a:avLst/>
          </a:prstGeom>
        </p:spPr>
      </p:pic>
      <p:pic>
        <p:nvPicPr>
          <p:cNvPr id="3" name="图片 2"/>
          <p:cNvPicPr>
            <a:picLocks noChangeAspect="1"/>
          </p:cNvPicPr>
          <p:nvPr/>
        </p:nvPicPr>
        <p:blipFill>
          <a:blip r:embed="rId5"/>
          <a:stretch>
            <a:fillRect/>
          </a:stretch>
        </p:blipFill>
        <p:spPr>
          <a:xfrm>
            <a:off x="6951019" y="2525809"/>
            <a:ext cx="4771429" cy="24476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gridCol w="828177"/>
                <a:gridCol w="3446673"/>
                <a:gridCol w="1760946"/>
                <a:gridCol w="1572322"/>
              </a:tblGrid>
              <a:tr h="386401">
                <a:tc>
                  <a:txBody>
                    <a:bodyPr/>
                    <a:lstStyle/>
                    <a:p>
                      <a:pPr algn="ctr"/>
                      <a:r>
                        <a:rPr lang="zh-CN" altLang="en-US" sz="2000"/>
                        <a:t>关键字</a:t>
                      </a:r>
                      <a:endParaRPr lang="zh-CN" altLang="en-US" sz="2000"/>
                    </a:p>
                  </a:txBody>
                  <a:tcPr anchor="ctr"/>
                </a:tc>
                <a:tc>
                  <a:txBody>
                    <a:bodyPr/>
                    <a:lstStyle/>
                    <a:p>
                      <a:pPr algn="ctr"/>
                      <a:r>
                        <a:rPr lang="zh-CN" altLang="en-US" sz="2000"/>
                        <a:t>位数</a:t>
                      </a:r>
                      <a:endParaRPr lang="zh-CN" altLang="en-US" sz="2000"/>
                    </a:p>
                  </a:txBody>
                  <a:tcPr anchor="ctr"/>
                </a:tc>
                <a:tc>
                  <a:txBody>
                    <a:bodyPr/>
                    <a:lstStyle/>
                    <a:p>
                      <a:pPr algn="ctr"/>
                      <a:r>
                        <a:rPr lang="zh-CN" altLang="en-US" sz="2000"/>
                        <a:t>表示范围</a:t>
                      </a:r>
                      <a:endParaRPr lang="zh-CN" altLang="en-US" sz="2000"/>
                    </a:p>
                  </a:txBody>
                  <a:tcPr anchor="ctr"/>
                </a:tc>
                <a:tc>
                  <a:txBody>
                    <a:bodyPr/>
                    <a:lstStyle/>
                    <a:p>
                      <a:pPr algn="ctr"/>
                      <a:r>
                        <a:rPr lang="en-US" altLang="zh-CN" sz="2000"/>
                        <a:t>stdint</a:t>
                      </a:r>
                      <a:r>
                        <a:rPr lang="zh-CN" altLang="en-US" sz="2000"/>
                        <a:t>关键字</a:t>
                      </a:r>
                      <a:endParaRPr lang="zh-CN" altLang="en-US" sz="2000"/>
                    </a:p>
                  </a:txBody>
                  <a:tcPr anchor="ctr"/>
                </a:tc>
                <a:tc>
                  <a:txBody>
                    <a:bodyPr/>
                    <a:lstStyle/>
                    <a:p>
                      <a:pPr algn="ctr"/>
                      <a:r>
                        <a:rPr lang="en-US" altLang="zh-CN" sz="2000"/>
                        <a:t>ST</a:t>
                      </a:r>
                      <a:r>
                        <a:rPr lang="zh-CN" altLang="en-US" sz="2000"/>
                        <a:t>关键字</a:t>
                      </a:r>
                      <a:endParaRPr lang="zh-CN" altLang="en-US" sz="2000"/>
                    </a:p>
                  </a:txBody>
                  <a:tcPr anchor="ctr"/>
                </a:tc>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endParaRPr lang="en-US" altLang="zh-CN" sz="2800">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用途：将一个比较长的变量类型名换个名字，便于使用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endParaRPr lang="en-US" altLang="zh-CN" sz="2800">
              <a:latin typeface="Consolas" panose="020B06090202040302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endParaRPr lang="en-US" altLang="zh-CN" sz="2800">
              <a:latin typeface="Consolas" panose="020B0609020204030204" pitchFamily="49" charset="0"/>
            </a:endParaRP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StructName.z = 1.23;</a:t>
            </a:r>
            <a:endParaRPr lang="en-US" altLang="zh-CN" sz="2800">
              <a:latin typeface="Consolas" panose="020B0609020204030204" pitchFamily="49" charset="0"/>
            </a:endParaRP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pStructName-&gt;z = 1.23;</a:t>
            </a:r>
            <a:endParaRPr lang="en-US" altLang="zh-CN" sz="280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endParaRPr lang="en-US" altLang="zh-CN" sz="2800">
              <a:latin typeface="Consolas" panose="020B0609020204030204" pitchFamily="49" charset="0"/>
            </a:endParaRP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endParaRPr lang="en-US" altLang="zh-CN" sz="2800">
              <a:latin typeface="Consolas" panose="020B0609020204030204" pitchFamily="49" charset="0"/>
            </a:endParaRPr>
          </a:p>
          <a:p>
            <a:r>
              <a:rPr lang="en-US" altLang="zh-CN" sz="2400">
                <a:latin typeface="Consolas" panose="020B0609020204030204" pitchFamily="49" charset="0"/>
              </a:rPr>
              <a:t>	</a:t>
            </a:r>
            <a:r>
              <a:rPr lang="en-US" altLang="zh-CN" sz="2800">
                <a:latin typeface="Consolas" panose="020B0609020204030204" pitchFamily="49" charset="0"/>
              </a:rPr>
              <a:t>EnumName = TRUE;</a:t>
            </a:r>
            <a:endParaRPr lang="en-US" altLang="zh-CN" sz="2800">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B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endParaRPr lang="en-US" altLang="zh-CN" sz="2800"/>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1592634" y="4403427"/>
            <a:ext cx="1654676" cy="1672002"/>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564" t="16898" r="12951" b="10617"/>
          <a:stretch>
            <a:fillRect/>
          </a:stretch>
        </p:blipFill>
        <p:spPr>
          <a:xfrm>
            <a:off x="4050604" y="4403427"/>
            <a:ext cx="1672001" cy="1672002"/>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337" t="14236" r="13585" b="10617"/>
          <a:stretch>
            <a:fillRect/>
          </a:stretch>
        </p:blipFill>
        <p:spPr>
          <a:xfrm>
            <a:off x="8973444" y="4403427"/>
            <a:ext cx="1625923" cy="16720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1055" t="14651" r="13408" b="8598"/>
          <a:stretch>
            <a:fillRect/>
          </a:stretch>
        </p:blipFill>
        <p:spPr>
          <a:xfrm>
            <a:off x="6525899" y="4403427"/>
            <a:ext cx="1644251" cy="16720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2"/>
          <a:srcRect l="3355" t="-80" r="7911" b="2177"/>
          <a:stretch>
            <a:fillRect/>
          </a:stretch>
        </p:blipFill>
        <p:spPr>
          <a:xfrm>
            <a:off x="5876693" y="1854254"/>
            <a:ext cx="4850780" cy="3866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endParaRPr lang="zh-CN" altLang="en-US" sz="3200">
              <a:latin typeface="等线" panose="02010600030101010101" pitchFamily="2" charset="-122"/>
              <a:ea typeface="等线" panose="02010600030101010101" pitchFamily="2" charset="-122"/>
            </a:endParaRPr>
          </a:p>
        </p:txBody>
      </p:sp>
      <p:graphicFrame>
        <p:nvGraphicFramePr>
          <p:cNvPr id="5" name="表格 4"/>
          <p:cNvGraphicFramePr>
            <a:graphicFrameLocks noGrp="1"/>
          </p:cNvGraphicFramePr>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gridCol w="4464808"/>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tr>
            </a:tbl>
          </a:graphicData>
        </a:graphic>
      </p:graphicFrame>
      <p:graphicFrame>
        <p:nvGraphicFramePr>
          <p:cNvPr id="2" name="表格 1"/>
          <p:cNvGraphicFramePr>
            <a:graphicFrameLocks noGrp="1"/>
          </p:cNvGraphicFramePr>
          <p:nvPr/>
        </p:nvGraphicFramePr>
        <p:xfrm>
          <a:off x="5107866" y="508106"/>
          <a:ext cx="4252896" cy="1953948"/>
        </p:xfrm>
        <a:graphic>
          <a:graphicData uri="http://schemas.openxmlformats.org/drawingml/2006/table">
            <a:tbl>
              <a:tblPr>
                <a:tableStyleId>{5C22544A-7EE6-4342-B048-85BDC9FD1C3A}</a:tableStyleId>
              </a:tblPr>
              <a:tblGrid>
                <a:gridCol w="265806"/>
                <a:gridCol w="265806"/>
                <a:gridCol w="265806"/>
                <a:gridCol w="265806"/>
                <a:gridCol w="265806"/>
                <a:gridCol w="265806"/>
                <a:gridCol w="265806"/>
                <a:gridCol w="265806"/>
                <a:gridCol w="265806"/>
                <a:gridCol w="265806"/>
                <a:gridCol w="265806"/>
                <a:gridCol w="265806"/>
                <a:gridCol w="265806"/>
                <a:gridCol w="265806"/>
                <a:gridCol w="265806"/>
                <a:gridCol w="265806"/>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9719393" y="508106"/>
            <a:ext cx="1654676" cy="16720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endParaRPr lang="zh-CN" altLang="en-US" sz="3200">
              <a:latin typeface="等线" panose="02010600030101010101" pitchFamily="2" charset="-122"/>
              <a:ea typeface="等线" panose="02010600030101010101" pitchFamily="2" charset="-122"/>
            </a:endParaRPr>
          </a:p>
        </p:txBody>
      </p:sp>
      <p:grpSp>
        <p:nvGrpSpPr>
          <p:cNvPr id="29" name="组合 28"/>
          <p:cNvGrpSpPr/>
          <p:nvPr/>
        </p:nvGrpSpPr>
        <p:grpSpPr>
          <a:xfrm>
            <a:off x="873312" y="1874800"/>
            <a:ext cx="2785395" cy="3471076"/>
            <a:chOff x="1130140" y="1874800"/>
            <a:chExt cx="2785395" cy="3471076"/>
          </a:xfrm>
        </p:grpSpPr>
        <p:sp>
          <p:nvSpPr>
            <p:cNvPr id="6" name="文本框 5"/>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1"/>
          <a:stretch>
            <a:fillRect/>
          </a:stretch>
        </p:blipFill>
        <p:spPr>
          <a:xfrm>
            <a:off x="8404048" y="1988188"/>
            <a:ext cx="3286125" cy="3781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13650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B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1"/>
          <a:srcRect b="912"/>
          <a:stretch>
            <a:fillRect/>
          </a:stretch>
        </p:blipFill>
        <p:spPr>
          <a:xfrm>
            <a:off x="4892581" y="746975"/>
            <a:ext cx="3600000" cy="2695607"/>
          </a:xfrm>
          <a:prstGeom prst="rect">
            <a:avLst/>
          </a:prstGeom>
        </p:spPr>
      </p:pic>
      <p:pic>
        <p:nvPicPr>
          <p:cNvPr id="5" name="图片 4"/>
          <p:cNvPicPr>
            <a:picLocks noChangeAspect="1"/>
          </p:cNvPicPr>
          <p:nvPr/>
        </p:nvPicPr>
        <p:blipFill rotWithShape="1">
          <a:blip r:embed="rId2"/>
          <a:srcRect l="2216" t="1613" r="1697"/>
          <a:stretch>
            <a:fillRect/>
          </a:stretch>
        </p:blipFill>
        <p:spPr>
          <a:xfrm>
            <a:off x="4892581" y="3442582"/>
            <a:ext cx="3600000" cy="2759161"/>
          </a:xfrm>
          <a:prstGeom prst="rect">
            <a:avLst/>
          </a:prstGeom>
        </p:spPr>
      </p:pic>
      <p:pic>
        <p:nvPicPr>
          <p:cNvPr id="7" name="图片 6"/>
          <p:cNvPicPr>
            <a:picLocks noChangeAspect="1"/>
          </p:cNvPicPr>
          <p:nvPr/>
        </p:nvPicPr>
        <p:blipFill rotWithShape="1">
          <a:blip r:embed="rId3"/>
          <a:srcRect l="476" t="-134" r="408" b="90"/>
          <a:stretch>
            <a:fillRect/>
          </a:stretch>
        </p:blipFill>
        <p:spPr>
          <a:xfrm>
            <a:off x="8492581" y="2289526"/>
            <a:ext cx="3600000" cy="2549961"/>
          </a:xfrm>
          <a:prstGeom prst="rect">
            <a:avLst/>
          </a:prstGeom>
        </p:spPr>
      </p:pic>
      <p:pic>
        <p:nvPicPr>
          <p:cNvPr id="10" name="图片 9"/>
          <p:cNvPicPr>
            <a:picLocks noChangeAspect="1"/>
          </p:cNvPicPr>
          <p:nvPr/>
        </p:nvPicPr>
        <p:blipFill rotWithShape="1">
          <a:blip r:embed="rId4"/>
          <a:srcRect l="1047" t="3746" r="990"/>
          <a:stretch>
            <a:fillRect/>
          </a:stretch>
        </p:blipFill>
        <p:spPr>
          <a:xfrm>
            <a:off x="8492581" y="4839487"/>
            <a:ext cx="3600000" cy="1362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endParaRPr lang="en-US" altLang="zh-CN"/>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endParaRPr lang="en-US" altLang="zh-CN"/>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endParaRPr lang="en-US" altLang="zh-CN"/>
          </a:p>
        </p:txBody>
      </p:sp>
      <p:sp>
        <p:nvSpPr>
          <p:cNvPr id="14" name="文本框 13"/>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endParaRPr lang="en-US" altLang="zh-CN"/>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endParaRPr lang="en-US" altLang="zh-CN"/>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endParaRPr lang="en-US" altLang="zh-CN"/>
          </a:p>
        </p:txBody>
      </p:sp>
      <p:sp>
        <p:nvSpPr>
          <p:cNvPr id="18" name="文本框 17"/>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endParaRPr lang="en-US" altLang="zh-CN" sz="2400"/>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86444" y="1863937"/>
            <a:ext cx="571012" cy="369332"/>
          </a:xfrm>
          <a:prstGeom prst="rect">
            <a:avLst/>
          </a:prstGeom>
          <a:noFill/>
        </p:spPr>
        <p:txBody>
          <a:bodyPr wrap="square" rtlCol="0">
            <a:spAutoFit/>
          </a:bodyPr>
          <a:lstStyle/>
          <a:p>
            <a:pPr algn="ctr"/>
            <a:r>
              <a:rPr lang="en-US" altLang="zh-CN"/>
              <a:t>n</a:t>
            </a:r>
            <a:endParaRPr lang="en-US" altLang="zh-CN"/>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986444" y="2660762"/>
            <a:ext cx="571012" cy="369332"/>
          </a:xfrm>
          <a:prstGeom prst="rect">
            <a:avLst/>
          </a:prstGeom>
          <a:noFill/>
        </p:spPr>
        <p:txBody>
          <a:bodyPr wrap="square" rtlCol="0">
            <a:spAutoFit/>
          </a:bodyPr>
          <a:lstStyle/>
          <a:p>
            <a:pPr algn="ctr"/>
            <a:r>
              <a:rPr lang="en-US" altLang="zh-CN"/>
              <a:t>n</a:t>
            </a:r>
            <a:endParaRPr lang="en-US" altLang="zh-CN"/>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986444" y="3454994"/>
            <a:ext cx="571012" cy="369332"/>
          </a:xfrm>
          <a:prstGeom prst="rect">
            <a:avLst/>
          </a:prstGeom>
          <a:noFill/>
        </p:spPr>
        <p:txBody>
          <a:bodyPr wrap="square" rtlCol="0">
            <a:spAutoFit/>
          </a:bodyPr>
          <a:lstStyle/>
          <a:p>
            <a:pPr algn="ctr"/>
            <a:r>
              <a:rPr lang="en-US" altLang="zh-CN"/>
              <a:t>n</a:t>
            </a:r>
            <a:endParaRPr lang="en-US" altLang="zh-CN"/>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3986444" y="4256225"/>
            <a:ext cx="571012" cy="369332"/>
          </a:xfrm>
          <a:prstGeom prst="rect">
            <a:avLst/>
          </a:prstGeom>
          <a:noFill/>
        </p:spPr>
        <p:txBody>
          <a:bodyPr wrap="square" rtlCol="0">
            <a:spAutoFit/>
          </a:bodyPr>
          <a:lstStyle/>
          <a:p>
            <a:pPr algn="ctr"/>
            <a:r>
              <a:rPr lang="en-US" altLang="zh-CN"/>
              <a:t>n</a:t>
            </a:r>
            <a:endParaRPr lang="en-US" altLang="zh-CN"/>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gridCol w="3600000"/>
                <a:gridCol w="3600000"/>
              </a:tblGrid>
              <a:tr h="444000">
                <a:tc>
                  <a:txBody>
                    <a:bodyPr/>
                    <a:lstStyle/>
                    <a:p>
                      <a:pPr algn="ctr"/>
                      <a:r>
                        <a:rPr lang="zh-CN" altLang="en-US" sz="1800"/>
                        <a:t>分组方式</a:t>
                      </a:r>
                      <a:endParaRPr lang="zh-CN" altLang="en-US" sz="1800"/>
                    </a:p>
                  </a:txBody>
                  <a:tcPr anchor="ctr"/>
                </a:tc>
                <a:tc>
                  <a:txBody>
                    <a:bodyPr/>
                    <a:lstStyle/>
                    <a:p>
                      <a:pPr algn="ctr"/>
                      <a:r>
                        <a:rPr lang="zh-CN" altLang="en-US" sz="1800"/>
                        <a:t>抢占优先级</a:t>
                      </a:r>
                      <a:endParaRPr lang="zh-CN" altLang="en-US" sz="1800"/>
                    </a:p>
                  </a:txBody>
                  <a:tcPr anchor="ctr"/>
                </a:tc>
                <a:tc>
                  <a:txBody>
                    <a:bodyPr/>
                    <a:lstStyle/>
                    <a:p>
                      <a:pPr algn="ctr"/>
                      <a:r>
                        <a:rPr lang="zh-CN" altLang="en-US" sz="1800"/>
                        <a:t>响应优先级</a:t>
                      </a:r>
                      <a:endParaRPr lang="zh-CN" altLang="en-US" sz="1800"/>
                    </a:p>
                  </a:txBody>
                  <a:tcPr anchor="ctr"/>
                </a:tc>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a:p>
            <a:pPr algn="ctr"/>
            <a:r>
              <a:rPr lang="zh-CN" altLang="en-US"/>
              <a:t>边沿检测及控制</a:t>
            </a:r>
            <a:endParaRPr lang="en-US" altLang="zh-CN"/>
          </a:p>
        </p:txBody>
      </p:sp>
      <p:sp>
        <p:nvSpPr>
          <p:cNvPr id="14" name="文本框 13"/>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endParaRPr lang="en-US" altLang="zh-CN"/>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endParaRPr lang="en-US" altLang="zh-CN"/>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endParaRPr lang="en-US" altLang="zh-CN"/>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03706" y="2096711"/>
            <a:ext cx="571012" cy="369332"/>
          </a:xfrm>
          <a:prstGeom prst="rect">
            <a:avLst/>
          </a:prstGeom>
          <a:noFill/>
        </p:spPr>
        <p:txBody>
          <a:bodyPr wrap="square" rtlCol="0">
            <a:spAutoFit/>
          </a:bodyPr>
          <a:lstStyle/>
          <a:p>
            <a:pPr algn="ctr"/>
            <a:r>
              <a:rPr lang="en-US" altLang="zh-CN"/>
              <a:t>16</a:t>
            </a:r>
            <a:endParaRPr lang="en-US" altLang="zh-CN"/>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2703706" y="2893536"/>
            <a:ext cx="571012" cy="369332"/>
          </a:xfrm>
          <a:prstGeom prst="rect">
            <a:avLst/>
          </a:prstGeom>
          <a:noFill/>
        </p:spPr>
        <p:txBody>
          <a:bodyPr wrap="square" rtlCol="0">
            <a:spAutoFit/>
          </a:bodyPr>
          <a:lstStyle/>
          <a:p>
            <a:pPr algn="ctr"/>
            <a:r>
              <a:rPr lang="en-US" altLang="zh-CN"/>
              <a:t>16</a:t>
            </a:r>
            <a:endParaRPr lang="en-US" altLang="zh-CN"/>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703706" y="3687768"/>
            <a:ext cx="571012" cy="369332"/>
          </a:xfrm>
          <a:prstGeom prst="rect">
            <a:avLst/>
          </a:prstGeom>
          <a:noFill/>
        </p:spPr>
        <p:txBody>
          <a:bodyPr wrap="square" rtlCol="0">
            <a:spAutoFit/>
          </a:bodyPr>
          <a:lstStyle/>
          <a:p>
            <a:pPr algn="ctr"/>
            <a:r>
              <a:rPr lang="en-US" altLang="zh-CN"/>
              <a:t>16</a:t>
            </a:r>
            <a:endParaRPr lang="en-US" altLang="zh-CN"/>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endParaRPr lang="en-US" altLang="zh-CN"/>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280779" y="2064430"/>
            <a:ext cx="571012" cy="369332"/>
          </a:xfrm>
          <a:prstGeom prst="rect">
            <a:avLst/>
          </a:prstGeom>
          <a:noFill/>
        </p:spPr>
        <p:txBody>
          <a:bodyPr wrap="square" rtlCol="0">
            <a:spAutoFit/>
          </a:bodyPr>
          <a:lstStyle/>
          <a:p>
            <a:pPr algn="ctr"/>
            <a:r>
              <a:rPr lang="en-US" altLang="zh-CN"/>
              <a:t>16</a:t>
            </a:r>
            <a:endParaRPr lang="en-US" altLang="zh-CN"/>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endParaRPr lang="en-US" altLang="zh-CN"/>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endParaRPr lang="en-US" altLang="zh-CN"/>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endParaRPr lang="en-US" altLang="zh-CN"/>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endParaRPr lang="en-US" altLang="zh-CN"/>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066815" y="1359673"/>
            <a:ext cx="1255460" cy="369332"/>
          </a:xfrm>
          <a:prstGeom prst="rect">
            <a:avLst/>
          </a:prstGeom>
          <a:noFill/>
        </p:spPr>
        <p:txBody>
          <a:bodyPr wrap="square" rtlCol="0">
            <a:spAutoFit/>
          </a:bodyPr>
          <a:lstStyle/>
          <a:p>
            <a:pPr algn="ctr"/>
            <a:r>
              <a:rPr lang="en-US" altLang="zh-CN"/>
              <a:t>EXTI0</a:t>
            </a:r>
            <a:endParaRPr lang="en-US" altLang="zh-CN"/>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066815" y="1729005"/>
            <a:ext cx="1255460" cy="369332"/>
          </a:xfrm>
          <a:prstGeom prst="rect">
            <a:avLst/>
          </a:prstGeom>
          <a:noFill/>
        </p:spPr>
        <p:txBody>
          <a:bodyPr wrap="square" rtlCol="0">
            <a:spAutoFit/>
          </a:bodyPr>
          <a:lstStyle/>
          <a:p>
            <a:pPr algn="ctr"/>
            <a:r>
              <a:rPr lang="en-US" altLang="zh-CN"/>
              <a:t>EXTI1</a:t>
            </a:r>
            <a:endParaRPr lang="en-US" altLang="zh-CN"/>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066815" y="2088787"/>
            <a:ext cx="1255460" cy="369332"/>
          </a:xfrm>
          <a:prstGeom prst="rect">
            <a:avLst/>
          </a:prstGeom>
          <a:noFill/>
        </p:spPr>
        <p:txBody>
          <a:bodyPr wrap="square" rtlCol="0">
            <a:spAutoFit/>
          </a:bodyPr>
          <a:lstStyle/>
          <a:p>
            <a:pPr algn="ctr"/>
            <a:r>
              <a:rPr lang="en-US" altLang="zh-CN"/>
              <a:t>EXTI2</a:t>
            </a:r>
            <a:endParaRPr lang="en-US" altLang="zh-CN"/>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66815" y="2450398"/>
            <a:ext cx="1255460" cy="369332"/>
          </a:xfrm>
          <a:prstGeom prst="rect">
            <a:avLst/>
          </a:prstGeom>
          <a:noFill/>
        </p:spPr>
        <p:txBody>
          <a:bodyPr wrap="square" rtlCol="0">
            <a:spAutoFit/>
          </a:bodyPr>
          <a:lstStyle/>
          <a:p>
            <a:pPr algn="ctr"/>
            <a:r>
              <a:rPr lang="en-US" altLang="zh-CN"/>
              <a:t>EXTI3</a:t>
            </a:r>
            <a:endParaRPr lang="en-US" altLang="zh-CN"/>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066815" y="2812008"/>
            <a:ext cx="1255460" cy="369332"/>
          </a:xfrm>
          <a:prstGeom prst="rect">
            <a:avLst/>
          </a:prstGeom>
          <a:noFill/>
        </p:spPr>
        <p:txBody>
          <a:bodyPr wrap="square" rtlCol="0">
            <a:spAutoFit/>
          </a:bodyPr>
          <a:lstStyle/>
          <a:p>
            <a:pPr algn="ctr"/>
            <a:r>
              <a:rPr lang="en-US" altLang="zh-CN"/>
              <a:t>EXTI4</a:t>
            </a:r>
            <a:endParaRPr lang="en-US" altLang="zh-CN"/>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066815" y="3173360"/>
            <a:ext cx="1255460" cy="369332"/>
          </a:xfrm>
          <a:prstGeom prst="rect">
            <a:avLst/>
          </a:prstGeom>
          <a:noFill/>
        </p:spPr>
        <p:txBody>
          <a:bodyPr wrap="square" rtlCol="0">
            <a:spAutoFit/>
          </a:bodyPr>
          <a:lstStyle/>
          <a:p>
            <a:pPr algn="ctr"/>
            <a:r>
              <a:rPr lang="en-US" altLang="zh-CN"/>
              <a:t>EXTI9_5</a:t>
            </a:r>
            <a:endParaRPr lang="en-US" altLang="zh-CN"/>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66815" y="3534711"/>
            <a:ext cx="1255460" cy="369332"/>
          </a:xfrm>
          <a:prstGeom prst="rect">
            <a:avLst/>
          </a:prstGeom>
          <a:noFill/>
        </p:spPr>
        <p:txBody>
          <a:bodyPr wrap="square" rtlCol="0">
            <a:spAutoFit/>
          </a:bodyPr>
          <a:lstStyle/>
          <a:p>
            <a:pPr algn="ctr"/>
            <a:r>
              <a:rPr lang="en-US" altLang="zh-CN"/>
              <a:t>EXTI15_10</a:t>
            </a:r>
            <a:endParaRPr lang="en-US" altLang="zh-CN"/>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66815" y="3895640"/>
            <a:ext cx="1255460" cy="369332"/>
          </a:xfrm>
          <a:prstGeom prst="rect">
            <a:avLst/>
          </a:prstGeom>
          <a:noFill/>
        </p:spPr>
        <p:txBody>
          <a:bodyPr wrap="square" rtlCol="0">
            <a:spAutoFit/>
          </a:bodyPr>
          <a:lstStyle/>
          <a:p>
            <a:pPr algn="ctr"/>
            <a:r>
              <a:rPr lang="en-US" altLang="zh-CN"/>
              <a:t>PVD</a:t>
            </a:r>
            <a:endParaRPr lang="en-US" altLang="zh-CN"/>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066815" y="4256991"/>
            <a:ext cx="1255460" cy="369332"/>
          </a:xfrm>
          <a:prstGeom prst="rect">
            <a:avLst/>
          </a:prstGeom>
          <a:noFill/>
        </p:spPr>
        <p:txBody>
          <a:bodyPr wrap="square" rtlCol="0">
            <a:spAutoFit/>
          </a:bodyPr>
          <a:lstStyle/>
          <a:p>
            <a:pPr algn="ctr"/>
            <a:r>
              <a:rPr lang="en-US" altLang="zh-CN"/>
              <a:t>RTC</a:t>
            </a:r>
            <a:endParaRPr lang="en-US" altLang="zh-CN"/>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066815" y="4617920"/>
            <a:ext cx="1255460" cy="369332"/>
          </a:xfrm>
          <a:prstGeom prst="rect">
            <a:avLst/>
          </a:prstGeom>
          <a:noFill/>
        </p:spPr>
        <p:txBody>
          <a:bodyPr wrap="square" rtlCol="0">
            <a:spAutoFit/>
          </a:bodyPr>
          <a:lstStyle/>
          <a:p>
            <a:pPr algn="ctr"/>
            <a:r>
              <a:rPr lang="en-US" altLang="zh-CN"/>
              <a:t>USB</a:t>
            </a:r>
            <a:endParaRPr lang="en-US" altLang="zh-CN"/>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8066815" y="4987251"/>
            <a:ext cx="1255460" cy="369332"/>
          </a:xfrm>
          <a:prstGeom prst="rect">
            <a:avLst/>
          </a:prstGeom>
          <a:noFill/>
        </p:spPr>
        <p:txBody>
          <a:bodyPr wrap="square" rtlCol="0">
            <a:spAutoFit/>
          </a:bodyPr>
          <a:lstStyle/>
          <a:p>
            <a:pPr algn="ctr"/>
            <a:r>
              <a:rPr lang="en-US" altLang="zh-CN"/>
              <a:t>ETH</a:t>
            </a:r>
            <a:endParaRPr lang="en-US" altLang="zh-CN"/>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319751" y="5486518"/>
            <a:ext cx="749588" cy="369332"/>
          </a:xfrm>
          <a:prstGeom prst="rect">
            <a:avLst/>
          </a:prstGeom>
          <a:noFill/>
        </p:spPr>
        <p:txBody>
          <a:bodyPr wrap="square" rtlCol="0">
            <a:spAutoFit/>
          </a:bodyPr>
          <a:lstStyle/>
          <a:p>
            <a:pPr algn="ctr"/>
            <a:r>
              <a:rPr lang="en-US" altLang="zh-CN"/>
              <a:t>20</a:t>
            </a:r>
            <a:endParaRPr lang="en-US" altLang="zh-CN"/>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10734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1"/>
          <a:stretch>
            <a:fillRect/>
          </a:stretch>
        </p:blipFill>
        <p:spPr>
          <a:xfrm>
            <a:off x="6303644" y="746975"/>
            <a:ext cx="5222312" cy="562341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01108" y="995983"/>
            <a:ext cx="7841338" cy="5517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6221" b="32358"/>
          <a:stretch>
            <a:fillRect/>
          </a:stretch>
        </p:blipFill>
        <p:spPr>
          <a:xfrm>
            <a:off x="5929571" y="126031"/>
            <a:ext cx="5879571" cy="6605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1"/>
          <a:srcRect l="5911" t="11880" r="5452"/>
          <a:stretch>
            <a:fillRect/>
          </a:stretch>
        </p:blipFill>
        <p:spPr>
          <a:xfrm>
            <a:off x="8952025" y="3983434"/>
            <a:ext cx="2702316" cy="18000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0322" r="20481" b="13778"/>
          <a:stretch>
            <a:fillRect/>
          </a:stretch>
        </p:blipFill>
        <p:spPr>
          <a:xfrm>
            <a:off x="6894434" y="3983434"/>
            <a:ext cx="1824742" cy="18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435746" y="1945621"/>
            <a:ext cx="3288984" cy="3666667"/>
          </a:xfrm>
          <a:prstGeom prst="rect">
            <a:avLst/>
          </a:prstGeom>
        </p:spPr>
      </p:pic>
      <p:pic>
        <p:nvPicPr>
          <p:cNvPr id="5" name="图片 4"/>
          <p:cNvPicPr>
            <a:picLocks noChangeAspect="1"/>
          </p:cNvPicPr>
          <p:nvPr/>
        </p:nvPicPr>
        <p:blipFill>
          <a:blip r:embed="rId2"/>
          <a:stretch>
            <a:fillRect/>
          </a:stretch>
        </p:blipFill>
        <p:spPr>
          <a:xfrm>
            <a:off x="1362375" y="1945621"/>
            <a:ext cx="4903941" cy="366666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endParaRPr lang="en-US" altLang="zh-CN" sz="2800"/>
          </a:p>
        </p:txBody>
      </p:sp>
      <p:graphicFrame>
        <p:nvGraphicFramePr>
          <p:cNvPr id="2" name="表格 2"/>
          <p:cNvGraphicFramePr>
            <a:graphicFrameLocks noGrp="1"/>
          </p:cNvGraphicFramePr>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gridCol w="1806222"/>
                <a:gridCol w="901919"/>
                <a:gridCol w="6581422"/>
              </a:tblGrid>
              <a:tr h="450755">
                <a:tc>
                  <a:txBody>
                    <a:bodyPr/>
                    <a:lstStyle/>
                    <a:p>
                      <a:pPr algn="ctr"/>
                      <a:r>
                        <a:rPr lang="zh-CN" altLang="en-US" sz="2000"/>
                        <a:t>类型</a:t>
                      </a:r>
                      <a:endParaRPr lang="zh-CN" altLang="en-US" sz="2000"/>
                    </a:p>
                  </a:txBody>
                  <a:tcPr anchor="ctr"/>
                </a:tc>
                <a:tc>
                  <a:txBody>
                    <a:bodyPr/>
                    <a:lstStyle/>
                    <a:p>
                      <a:pPr algn="ctr"/>
                      <a:r>
                        <a:rPr lang="zh-CN" altLang="en-US" sz="2000"/>
                        <a:t>编号</a:t>
                      </a:r>
                      <a:endParaRPr lang="zh-CN" altLang="en-US" sz="2000"/>
                    </a:p>
                  </a:txBody>
                  <a:tcPr anchor="ctr"/>
                </a:tc>
                <a:tc>
                  <a:txBody>
                    <a:bodyPr/>
                    <a:lstStyle/>
                    <a:p>
                      <a:pPr algn="ctr"/>
                      <a:r>
                        <a:rPr lang="zh-CN" altLang="en-US" sz="2000"/>
                        <a:t>总线</a:t>
                      </a:r>
                      <a:endParaRPr lang="zh-CN" altLang="en-US" sz="2000"/>
                    </a:p>
                  </a:txBody>
                  <a:tcPr anchor="ctr"/>
                </a:tc>
                <a:tc>
                  <a:txBody>
                    <a:bodyPr/>
                    <a:lstStyle/>
                    <a:p>
                      <a:pPr algn="ctr"/>
                      <a:r>
                        <a:rPr lang="zh-CN" altLang="en-US" sz="2000"/>
                        <a:t>功能</a:t>
                      </a:r>
                      <a:endParaRPr lang="zh-CN" altLang="en-US" sz="2000"/>
                    </a:p>
                  </a:txBody>
                  <a:tcPr anchor="ctr"/>
                </a:tc>
              </a:tr>
              <a:tr h="900000">
                <a:tc>
                  <a:txBody>
                    <a:bodyPr/>
                    <a:lstStyle/>
                    <a:p>
                      <a:pPr algn="ctr"/>
                      <a:r>
                        <a:rPr lang="zh-CN" altLang="en-US" sz="2000"/>
                        <a:t>高级定时器</a:t>
                      </a:r>
                      <a:endParaRPr lang="zh-CN" altLang="en-US" sz="2000"/>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endParaRPr lang="zh-CN" altLang="en-US" sz="2000"/>
                    </a:p>
                  </a:txBody>
                  <a:tcPr anchor="ctr"/>
                </a:tc>
              </a:tr>
              <a:tr h="900000">
                <a:tc>
                  <a:txBody>
                    <a:bodyPr/>
                    <a:lstStyle/>
                    <a:p>
                      <a:pPr algn="ctr"/>
                      <a:r>
                        <a:rPr lang="zh-CN" altLang="en-US" sz="2000"/>
                        <a:t>通用定时器</a:t>
                      </a:r>
                      <a:endParaRPr lang="zh-CN" altLang="en-US" sz="2000"/>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endParaRPr lang="zh-CN" altLang="en-US" sz="2000"/>
                    </a:p>
                  </a:txBody>
                  <a:tcPr anchor="ctr"/>
                </a:tc>
              </a:tr>
              <a:tr h="900000">
                <a:tc>
                  <a:txBody>
                    <a:bodyPr/>
                    <a:lstStyle/>
                    <a:p>
                      <a:pPr algn="ctr"/>
                      <a:r>
                        <a:rPr lang="zh-CN" altLang="en-US" sz="2000"/>
                        <a:t>基本定时器</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endParaRPr lang="zh-CN" altLang="en-US" sz="2000"/>
                    </a:p>
                  </a:txBody>
                  <a:tcPr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913857" y="984042"/>
            <a:ext cx="6364286" cy="54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2681779" y="984042"/>
            <a:ext cx="6828441" cy="5400000"/>
          </a:xfrm>
          <a:prstGeom prst="rect">
            <a:avLst/>
          </a:prstGeom>
        </p:spPr>
      </p:pic>
      <p:sp>
        <p:nvSpPr>
          <p:cNvPr id="2" name="文本框 1"/>
          <p:cNvSpPr txBox="1"/>
          <p:nvPr/>
        </p:nvSpPr>
        <p:spPr>
          <a:xfrm>
            <a:off x="9667875" y="2417445"/>
            <a:ext cx="2106295" cy="521970"/>
          </a:xfrm>
          <a:prstGeom prst="rect">
            <a:avLst/>
          </a:prstGeom>
          <a:noFill/>
        </p:spPr>
        <p:txBody>
          <a:bodyPr wrap="square" rtlCol="0">
            <a:spAutoFit/>
          </a:bodyPr>
          <a:p>
            <a:r>
              <a:rPr lang="zh-CN" altLang="en-US" sz="1400"/>
              <a:t>向上箭头表示中断申请事件</a:t>
            </a:r>
            <a:endParaRPr lang="zh-CN" altLang="en-US" sz="1400"/>
          </a:p>
        </p:txBody>
      </p:sp>
      <p:cxnSp>
        <p:nvCxnSpPr>
          <p:cNvPr id="3" name="直接箭头连接符 2"/>
          <p:cNvCxnSpPr>
            <a:endCxn id="2" idx="1"/>
          </p:cNvCxnSpPr>
          <p:nvPr/>
        </p:nvCxnSpPr>
        <p:spPr>
          <a:xfrm flipV="1">
            <a:off x="8006080" y="2678430"/>
            <a:ext cx="1661795" cy="7588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8044180" y="3267710"/>
            <a:ext cx="1643380" cy="3962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9791065" y="3130550"/>
            <a:ext cx="1983105" cy="306705"/>
          </a:xfrm>
          <a:prstGeom prst="rect">
            <a:avLst/>
          </a:prstGeom>
          <a:noFill/>
        </p:spPr>
        <p:txBody>
          <a:bodyPr wrap="square" rtlCol="0">
            <a:spAutoFit/>
          </a:bodyPr>
          <a:p>
            <a:r>
              <a:rPr lang="zh-CN" altLang="en-US" sz="1400"/>
              <a:t>向下箭头表示更新事件</a:t>
            </a:r>
            <a:endParaRPr lang="zh-CN" alt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2681778" y="1805424"/>
            <a:ext cx="6828441" cy="324715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8" name="矩形 7"/>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endParaRPr lang="en-US" altLang="zh-CN"/>
          </a:p>
          <a:p>
            <a:pPr algn="ctr"/>
            <a:r>
              <a:rPr lang="zh-CN" altLang="en-US"/>
              <a:t>外部时钟</a:t>
            </a:r>
            <a:endParaRPr lang="en-US" altLang="zh-CN"/>
          </a:p>
        </p:txBody>
      </p:sp>
      <p:sp>
        <p:nvSpPr>
          <p:cNvPr id="9" name="矩形 8"/>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endParaRPr lang="en-US" altLang="zh-CN"/>
          </a:p>
          <a:p>
            <a:pPr algn="ctr"/>
            <a:r>
              <a:rPr lang="zh-CN" altLang="en-US"/>
              <a:t>其他定时器</a:t>
            </a:r>
            <a:endParaRPr lang="en-US" altLang="zh-CN"/>
          </a:p>
        </p:txBody>
      </p:sp>
      <p:sp>
        <p:nvSpPr>
          <p:cNvPr id="10" name="矩形 9"/>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endParaRPr lang="en-US" altLang="zh-CN"/>
          </a:p>
          <a:p>
            <a:pPr algn="ctr"/>
            <a:r>
              <a:rPr lang="zh-CN" altLang="en-US"/>
              <a:t>捕获通道</a:t>
            </a:r>
            <a:endParaRPr lang="en-US" altLang="zh-CN"/>
          </a:p>
        </p:txBody>
      </p:sp>
      <p:sp>
        <p:nvSpPr>
          <p:cNvPr id="20" name="矩形 19"/>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a:p>
            <a:pPr algn="ctr"/>
            <a:r>
              <a:rPr lang="zh-CN" altLang="en-US"/>
              <a:t>内部时钟</a:t>
            </a:r>
            <a:endParaRPr lang="en-US" altLang="zh-CN"/>
          </a:p>
        </p:txBody>
      </p:sp>
      <p:sp>
        <p:nvSpPr>
          <p:cNvPr id="58" name="矩形 57"/>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59" name="矩形 58"/>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sp>
        <p:nvSpPr>
          <p:cNvPr id="2" name="梯形 1"/>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1</a:t>
            </a:r>
            <a:endParaRPr lang="en-US" altLang="zh-CN"/>
          </a:p>
          <a:p>
            <a:pPr algn="ctr"/>
            <a:endParaRPr lang="en-US" altLang="zh-CN"/>
          </a:p>
          <a:p>
            <a:pPr algn="ctr"/>
            <a:r>
              <a:rPr lang="zh-CN" altLang="en-US"/>
              <a:t>编码器</a:t>
            </a:r>
            <a:endParaRPr lang="en-US" altLang="zh-CN"/>
          </a:p>
          <a:p>
            <a:pPr algn="ctr"/>
            <a:r>
              <a:rPr lang="zh-CN" altLang="en-US"/>
              <a:t>模式</a:t>
            </a:r>
            <a:endParaRPr lang="zh-CN" altLang="en-US"/>
          </a:p>
        </p:txBody>
      </p:sp>
      <p:cxnSp>
        <p:nvCxnSpPr>
          <p:cNvPr id="7" name="直接箭头连接符 6"/>
          <p:cNvCxnSpPr>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0" name="直接箭头连接符 59"/>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2" name="直接箭头连接符 61"/>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64" name="直接箭头连接符 63"/>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6000" y="916196"/>
            <a:ext cx="9000000" cy="4857433"/>
          </a:xfrm>
          <a:prstGeom prst="rect">
            <a:avLst/>
          </a:prstGeom>
        </p:spPr>
      </p:pic>
      <p:sp>
        <p:nvSpPr>
          <p:cNvPr id="7" name="文本框 6"/>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endParaRPr lang="en-US" altLang="zh-CN"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167433"/>
            <a:ext cx="9000000" cy="3897566"/>
          </a:xfrm>
          <a:prstGeom prst="rect">
            <a:avLst/>
          </a:prstGeom>
        </p:spPr>
      </p:pic>
      <p:sp>
        <p:nvSpPr>
          <p:cNvPr id="8" name="文本框 7"/>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endParaRPr lang="en-US" altLang="zh-CN" sz="2800"/>
          </a:p>
          <a:p>
            <a:r>
              <a:rPr lang="en-US" altLang="zh-CN" sz="2800"/>
              <a:t>					       = CK_PSC / (PSC</a:t>
            </a:r>
            <a:r>
              <a:rPr lang="zh-CN" altLang="en-US" sz="2800"/>
              <a:t> </a:t>
            </a:r>
            <a:r>
              <a:rPr lang="en-US" altLang="zh-CN" sz="2800"/>
              <a:t>+ 1) / (ARR</a:t>
            </a:r>
            <a:r>
              <a:rPr lang="zh-CN" altLang="en-US" sz="2800"/>
              <a:t> </a:t>
            </a:r>
            <a:r>
              <a:rPr lang="en-US" altLang="zh-CN" sz="2800"/>
              <a:t>+ 1)</a:t>
            </a:r>
            <a:endParaRPr lang="en-US" altLang="zh-CN"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endParaRPr lang="en-US" altLang="zh-CN"/>
          </a:p>
          <a:p>
            <a:pPr algn="ctr"/>
            <a:r>
              <a:rPr lang="en-US" altLang="zh-CN"/>
              <a:t>Cortex-M</a:t>
            </a:r>
            <a:endParaRPr lang="en-US" altLang="zh-CN"/>
          </a:p>
          <a:p>
            <a:pPr algn="ctr"/>
            <a:r>
              <a:rPr lang="zh-CN" altLang="en-US"/>
              <a:t>内核</a:t>
            </a:r>
            <a:endParaRPr lang="zh-CN" altLang="en-US"/>
          </a:p>
        </p:txBody>
      </p:sp>
      <p:sp>
        <p:nvSpPr>
          <p:cNvPr id="12" name="矩形 11"/>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13" name="矩形 12"/>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endParaRPr lang="zh-CN" altLang="en-US"/>
          </a:p>
        </p:txBody>
      </p:sp>
      <p:cxnSp>
        <p:nvCxnSpPr>
          <p:cNvPr id="15" name="直接箭头连接符 14"/>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350466"/>
            <a:ext cx="9000000" cy="48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027289"/>
            <a:ext cx="9000000" cy="54146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42094" y="984042"/>
            <a:ext cx="4958609" cy="5400000"/>
          </a:xfrm>
          <a:prstGeom prst="rect">
            <a:avLst/>
          </a:prstGeom>
        </p:spPr>
      </p:pic>
      <p:cxnSp>
        <p:nvCxnSpPr>
          <p:cNvPr id="2" name="直接箭头连接符 1"/>
          <p:cNvCxnSpPr/>
          <p:nvPr/>
        </p:nvCxnSpPr>
        <p:spPr>
          <a:xfrm flipV="1">
            <a:off x="7015480" y="4491355"/>
            <a:ext cx="1676400" cy="388620"/>
          </a:xfrm>
          <a:prstGeom prst="straightConnector1">
            <a:avLst/>
          </a:prstGeom>
          <a:ln w="6350">
            <a:tailEnd type="arrow" w="med" len="med"/>
          </a:ln>
        </p:spPr>
        <p:style>
          <a:lnRef idx="2">
            <a:schemeClr val="accent1"/>
          </a:lnRef>
          <a:fillRef idx="0">
            <a:srgbClr val="FFFFFF"/>
          </a:fillRef>
          <a:effectRef idx="0">
            <a:srgbClr val="FFFFFF"/>
          </a:effectRef>
          <a:fontRef idx="minor">
            <a:schemeClr val="tx1"/>
          </a:fontRef>
        </p:style>
      </p:cxnSp>
      <p:sp>
        <p:nvSpPr>
          <p:cNvPr id="3" name="矩形 2"/>
          <p:cNvSpPr/>
          <p:nvPr/>
        </p:nvSpPr>
        <p:spPr>
          <a:xfrm>
            <a:off x="6883400" y="4862195"/>
            <a:ext cx="147320" cy="75565"/>
          </a:xfrm>
          <a:prstGeom prst="rect">
            <a:avLst/>
          </a:prstGeom>
          <a:noFill/>
          <a:ln w="63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8628380" y="4326255"/>
            <a:ext cx="739140" cy="370840"/>
          </a:xfrm>
          <a:prstGeom prst="rect">
            <a:avLst/>
          </a:prstGeom>
          <a:noFill/>
        </p:spPr>
        <p:txBody>
          <a:bodyPr wrap="square" rtlCol="0">
            <a:noAutofit/>
          </a:bodyPr>
          <a:p>
            <a:r>
              <a:rPr lang="zh-CN" altLang="en-US" sz="600"/>
              <a:t>由于最大只能是</a:t>
            </a:r>
            <a:r>
              <a:rPr lang="en-US" altLang="zh-CN" sz="600"/>
              <a:t>14MHz</a:t>
            </a:r>
            <a:r>
              <a:rPr lang="zh-CN" altLang="en-US" sz="600"/>
              <a:t>，所以只能选择</a:t>
            </a:r>
            <a:r>
              <a:rPr lang="en-US" altLang="zh-CN" sz="600"/>
              <a:t>6</a:t>
            </a:r>
            <a:r>
              <a:rPr lang="zh-CN" altLang="en-US" sz="600"/>
              <a:t>或</a:t>
            </a:r>
            <a:r>
              <a:rPr lang="en-US" altLang="zh-CN" sz="600"/>
              <a:t>8</a:t>
            </a:r>
            <a:r>
              <a:rPr lang="zh-CN" altLang="en-US" sz="600"/>
              <a:t>分频</a:t>
            </a:r>
            <a:endParaRPr lang="zh-CN" altLang="en-US" sz="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8" y="3703190"/>
            <a:ext cx="4581314" cy="2501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328649"/>
            <a:ext cx="9000000" cy="4850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38231"/>
            <a:ext cx="9000000" cy="391714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gridCol w="8534400"/>
              </a:tblGrid>
              <a:tr h="431331">
                <a:tc>
                  <a:txBody>
                    <a:bodyPr/>
                    <a:lstStyle/>
                    <a:p>
                      <a:pPr algn="ctr"/>
                      <a:r>
                        <a:rPr lang="zh-CN" altLang="en-US" sz="2000"/>
                        <a:t>模式</a:t>
                      </a:r>
                      <a:endParaRPr lang="zh-CN" altLang="en-US" sz="2000"/>
                    </a:p>
                  </a:txBody>
                  <a:tcPr anchor="ctr"/>
                </a:tc>
                <a:tc>
                  <a:txBody>
                    <a:bodyPr/>
                    <a:lstStyle/>
                    <a:p>
                      <a:pPr algn="ctr"/>
                      <a:r>
                        <a:rPr lang="zh-CN" altLang="en-US" sz="2000"/>
                        <a:t>描述</a:t>
                      </a:r>
                      <a:endParaRPr lang="zh-CN" altLang="en-US" sz="2000"/>
                    </a:p>
                  </a:txBody>
                  <a:tcPr anchor="ctr"/>
                </a:tc>
              </a:tr>
              <a:tr h="468000">
                <a:tc>
                  <a:txBody>
                    <a:bodyPr/>
                    <a:lstStyle/>
                    <a:p>
                      <a:pPr algn="ctr"/>
                      <a:r>
                        <a:rPr lang="zh-CN" altLang="en-US" sz="2000"/>
                        <a:t>冻结</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endParaRPr lang="zh-CN" altLang="en-US" sz="2000"/>
                    </a:p>
                  </a:txBody>
                  <a:tcPr anchor="ctr"/>
                </a:tc>
              </a:tr>
              <a:tr h="468000">
                <a:tc>
                  <a:txBody>
                    <a:bodyPr/>
                    <a:lstStyle/>
                    <a:p>
                      <a:pPr algn="ctr"/>
                      <a:r>
                        <a:rPr lang="zh-CN" altLang="en-US" sz="2000"/>
                        <a:t>匹配时置有效电平</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endParaRPr lang="zh-CN" altLang="en-US" sz="2000"/>
                    </a:p>
                  </a:txBody>
                  <a:tcPr anchor="ctr"/>
                </a:tc>
              </a:tr>
              <a:tr h="468000">
                <a:tc>
                  <a:txBody>
                    <a:bodyPr/>
                    <a:lstStyle/>
                    <a:p>
                      <a:pPr algn="ctr"/>
                      <a:r>
                        <a:rPr lang="zh-CN" altLang="en-US" sz="2000"/>
                        <a:t>匹配时置无效电平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置无效电平</a:t>
                      </a:r>
                      <a:endParaRPr lang="zh-CN" altLang="en-US" sz="2000"/>
                    </a:p>
                  </a:txBody>
                  <a:tcPr anchor="ctr"/>
                </a:tc>
              </a:tr>
              <a:tr h="468000">
                <a:tc>
                  <a:txBody>
                    <a:bodyPr/>
                    <a:lstStyle/>
                    <a:p>
                      <a:pPr algn="ctr"/>
                      <a:r>
                        <a:rPr lang="zh-CN" altLang="en-US" sz="2000"/>
                        <a:t>匹配时电平翻转</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电平翻转</a:t>
                      </a:r>
                      <a:endParaRPr lang="zh-CN" altLang="en-US" sz="2000"/>
                    </a:p>
                  </a:txBody>
                  <a:tcPr anchor="ctr"/>
                </a:tc>
              </a:tr>
              <a:tr h="468000">
                <a:tc>
                  <a:txBody>
                    <a:bodyPr/>
                    <a:lstStyle/>
                    <a:p>
                      <a:pPr algn="ctr"/>
                      <a:r>
                        <a:rPr lang="zh-CN" altLang="en-US" sz="2000"/>
                        <a:t>强制为无效电平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endParaRPr lang="zh-CN" altLang="en-US" sz="2000"/>
                    </a:p>
                  </a:txBody>
                  <a:tcPr anchor="ctr"/>
                </a:tc>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强制为有效电平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endParaRPr lang="zh-CN" altLang="en-US"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tr>
            </a:tbl>
          </a:graphicData>
        </a:graphic>
      </p:graphicFrame>
      <p:cxnSp>
        <p:nvCxnSpPr>
          <p:cNvPr id="2" name="直接箭头连接符 1"/>
          <p:cNvCxnSpPr/>
          <p:nvPr/>
        </p:nvCxnSpPr>
        <p:spPr>
          <a:xfrm flipV="1">
            <a:off x="2872105" y="914400"/>
            <a:ext cx="2240280" cy="12649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5112385" y="746760"/>
            <a:ext cx="2914015" cy="306705"/>
          </a:xfrm>
          <a:prstGeom prst="rect">
            <a:avLst/>
          </a:prstGeom>
          <a:noFill/>
        </p:spPr>
        <p:txBody>
          <a:bodyPr wrap="square" rtlCol="0">
            <a:spAutoFit/>
          </a:bodyPr>
          <a:p>
            <a:r>
              <a:rPr lang="zh-CN" altLang="en-US" sz="1400"/>
              <a:t>有效电平即高电平，无效即低电平</a:t>
            </a:r>
            <a:endParaRPr lang="zh-CN" altLang="en-US"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endParaRPr lang="en-US" altLang="zh-CN"/>
          </a:p>
        </p:txBody>
      </p:sp>
      <p:sp>
        <p:nvSpPr>
          <p:cNvPr id="29" name="箭头: 上下 28"/>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endParaRPr lang="en-US" altLang="zh-CN"/>
          </a:p>
          <a:p>
            <a:pPr algn="ctr"/>
            <a:r>
              <a:rPr lang="zh-CN" altLang="en-US"/>
              <a:t>捕获</a:t>
            </a:r>
            <a:r>
              <a:rPr lang="en-US" altLang="zh-CN"/>
              <a:t>/</a:t>
            </a:r>
            <a:r>
              <a:rPr lang="zh-CN" altLang="en-US"/>
              <a:t>比较器</a:t>
            </a:r>
            <a:endParaRPr lang="en-US" altLang="zh-CN"/>
          </a:p>
        </p:txBody>
      </p:sp>
      <p:sp>
        <p:nvSpPr>
          <p:cNvPr id="41" name="箭头: 上下 40"/>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5" name="直接箭头连接符 54"/>
          <p:cNvCxnSpPr>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p:cNvGrpSpPr/>
          <p:nvPr/>
        </p:nvGrpSpPr>
        <p:grpSpPr>
          <a:xfrm>
            <a:off x="5671005" y="467637"/>
            <a:ext cx="5481138" cy="3105150"/>
            <a:chOff x="5674490" y="417247"/>
            <a:chExt cx="5481138" cy="3105150"/>
          </a:xfrm>
        </p:grpSpPr>
        <p:grpSp>
          <p:nvGrpSpPr>
            <p:cNvPr id="111" name="组合 110"/>
            <p:cNvGrpSpPr/>
            <p:nvPr/>
          </p:nvGrpSpPr>
          <p:grpSpPr>
            <a:xfrm>
              <a:off x="6152445" y="417247"/>
              <a:ext cx="5003183" cy="3105150"/>
              <a:chOff x="4723089" y="3222064"/>
              <a:chExt cx="5003183" cy="3105150"/>
            </a:xfrm>
          </p:grpSpPr>
          <p:cxnSp>
            <p:nvCxnSpPr>
              <p:cNvPr id="115" name="直接箭头连接符 114"/>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65495" y="5273040"/>
            <a:ext cx="1394460" cy="368300"/>
          </a:xfrm>
          <a:prstGeom prst="rect">
            <a:avLst/>
          </a:prstGeom>
          <a:noFill/>
        </p:spPr>
        <p:txBody>
          <a:bodyPr wrap="square" rtlCol="0">
            <a:spAutoFit/>
          </a:bodyPr>
          <a:p>
            <a:r>
              <a:rPr lang="en-US" altLang="zh-CN" b="1"/>
              <a:t>PWM1</a:t>
            </a:r>
            <a:r>
              <a:rPr lang="zh-CN" altLang="en-US" b="1"/>
              <a:t>模式</a:t>
            </a:r>
            <a:endParaRPr lang="zh-CN" altLang="en-US" b="1"/>
          </a:p>
        </p:txBody>
      </p:sp>
      <p:sp>
        <p:nvSpPr>
          <p:cNvPr id="3" name="文本框 2"/>
          <p:cNvSpPr txBox="1"/>
          <p:nvPr/>
        </p:nvSpPr>
        <p:spPr>
          <a:xfrm>
            <a:off x="10895965" y="896620"/>
            <a:ext cx="668655" cy="306705"/>
          </a:xfrm>
          <a:prstGeom prst="rect">
            <a:avLst/>
          </a:prstGeom>
          <a:noFill/>
        </p:spPr>
        <p:txBody>
          <a:bodyPr wrap="square" rtlCol="0">
            <a:spAutoFit/>
          </a:bodyPr>
          <a:p>
            <a:r>
              <a:rPr lang="en-US" altLang="zh-CN" sz="1400"/>
              <a:t>CNT</a:t>
            </a:r>
            <a:endParaRPr lang="en-US" altLang="zh-CN" sz="1400"/>
          </a:p>
        </p:txBody>
      </p:sp>
      <p:sp>
        <p:nvSpPr>
          <p:cNvPr id="6" name="文本框 5"/>
          <p:cNvSpPr txBox="1"/>
          <p:nvPr/>
        </p:nvSpPr>
        <p:spPr>
          <a:xfrm>
            <a:off x="10895330" y="589915"/>
            <a:ext cx="643890" cy="306705"/>
          </a:xfrm>
          <a:prstGeom prst="rect">
            <a:avLst/>
          </a:prstGeom>
          <a:noFill/>
        </p:spPr>
        <p:txBody>
          <a:bodyPr wrap="square" rtlCol="0">
            <a:spAutoFit/>
          </a:bodyPr>
          <a:p>
            <a:r>
              <a:rPr lang="en-US" altLang="zh-CN" sz="1400"/>
              <a:t>ARR</a:t>
            </a:r>
            <a:endParaRPr lang="en-US" altLang="zh-CN" sz="1400"/>
          </a:p>
        </p:txBody>
      </p:sp>
      <p:sp>
        <p:nvSpPr>
          <p:cNvPr id="8" name="文本框 7"/>
          <p:cNvSpPr txBox="1"/>
          <p:nvPr/>
        </p:nvSpPr>
        <p:spPr>
          <a:xfrm>
            <a:off x="10895330" y="1249680"/>
            <a:ext cx="669290" cy="306705"/>
          </a:xfrm>
          <a:prstGeom prst="rect">
            <a:avLst/>
          </a:prstGeom>
          <a:noFill/>
        </p:spPr>
        <p:txBody>
          <a:bodyPr wrap="square" rtlCol="0">
            <a:spAutoFit/>
          </a:bodyPr>
          <a:p>
            <a:r>
              <a:rPr lang="en-US" altLang="zh-CN" sz="1400"/>
              <a:t>CCR</a:t>
            </a:r>
            <a:endParaRPr lang="en-US" altLang="zh-CN" sz="1400"/>
          </a:p>
        </p:txBody>
      </p:sp>
      <p:sp>
        <p:nvSpPr>
          <p:cNvPr id="10" name="文本框 9"/>
          <p:cNvSpPr txBox="1"/>
          <p:nvPr>
            <p:custDataLst>
              <p:tags r:id="rId1"/>
            </p:custDataLst>
          </p:nvPr>
        </p:nvSpPr>
        <p:spPr>
          <a:xfrm>
            <a:off x="9879330" y="2667000"/>
            <a:ext cx="643890" cy="306705"/>
          </a:xfrm>
          <a:prstGeom prst="rect">
            <a:avLst/>
          </a:prstGeom>
          <a:noFill/>
        </p:spPr>
        <p:txBody>
          <a:bodyPr wrap="square" rtlCol="0">
            <a:spAutoFit/>
          </a:bodyPr>
          <a:p>
            <a:r>
              <a:rPr lang="en-US" altLang="zh-CN" sz="1400"/>
              <a:t>REF</a:t>
            </a:r>
            <a:endParaRPr lang="en-US" altLang="zh-CN"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endParaRPr lang="en-US" altLang="zh-CN" sz="2800"/>
          </a:p>
        </p:txBody>
      </p:sp>
      <p:grpSp>
        <p:nvGrpSpPr>
          <p:cNvPr id="5" name="组合 4"/>
          <p:cNvGrpSpPr/>
          <p:nvPr/>
        </p:nvGrpSpPr>
        <p:grpSpPr>
          <a:xfrm>
            <a:off x="3355430" y="1186233"/>
            <a:ext cx="5481138" cy="3105150"/>
            <a:chOff x="5674490" y="417247"/>
            <a:chExt cx="5481138" cy="3105150"/>
          </a:xfrm>
        </p:grpSpPr>
        <p:grpSp>
          <p:nvGrpSpPr>
            <p:cNvPr id="7" name="组合 6"/>
            <p:cNvGrpSpPr/>
            <p:nvPr/>
          </p:nvGrpSpPr>
          <p:grpSpPr>
            <a:xfrm>
              <a:off x="6152445" y="417247"/>
              <a:ext cx="5003183" cy="3105150"/>
              <a:chOff x="4723089" y="3222064"/>
              <a:chExt cx="5003183" cy="3105150"/>
            </a:xfrm>
          </p:grpSpPr>
          <p:cxnSp>
            <p:nvCxnSpPr>
              <p:cNvPr id="11" name="直接箭头连接符 10"/>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endParaRPr lang="en-US" altLang="zh-CN" sz="2800"/>
          </a:p>
          <a:p>
            <a:pPr marL="457200" indent="-457200">
              <a:buFont typeface="Arial" panose="020B0604020202020204" pitchFamily="34" charset="0"/>
              <a:buChar char="•"/>
            </a:pPr>
            <a:r>
              <a:rPr lang="zh-CN" altLang="en-US" sz="2800"/>
              <a:t>内核：</a:t>
            </a:r>
            <a:r>
              <a:rPr lang="en-US" altLang="zh-CN" sz="2800"/>
              <a:t>ARM Cortex-M3</a:t>
            </a:r>
            <a:endParaRPr lang="en-US" altLang="zh-CN" sz="2800"/>
          </a:p>
          <a:p>
            <a:pPr marL="457200" indent="-457200">
              <a:buFont typeface="Arial" panose="020B0604020202020204" pitchFamily="34" charset="0"/>
              <a:buChar char="•"/>
            </a:pPr>
            <a:r>
              <a:rPr lang="zh-CN" altLang="en-US" sz="2800"/>
              <a:t>主频：</a:t>
            </a:r>
            <a:r>
              <a:rPr lang="en-US" altLang="zh-CN" sz="2800"/>
              <a:t>72MHz</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9710" t="16531" r="9328" b="7372"/>
          <a:stretch>
            <a:fillRect/>
          </a:stretch>
        </p:blipFill>
        <p:spPr>
          <a:xfrm>
            <a:off x="7147931" y="2004058"/>
            <a:ext cx="3557239" cy="28658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endParaRPr lang="en-US" altLang="zh-CN" sz="2800"/>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p:cNvPicPr>
            <a:picLocks noChangeAspect="1" noChangeArrowheads="1"/>
          </p:cNvPicPr>
          <p:nvPr/>
        </p:nvPicPr>
        <p:blipFill rotWithShape="1">
          <a:blip r:embed="rId1">
            <a:extLst>
              <a:ext uri="{28A0092B-C50C-407E-A947-70E740481C1C}">
                <a14:useLocalDpi xmlns:a14="http://schemas.microsoft.com/office/drawing/2010/main" val="0"/>
              </a:ext>
            </a:extLst>
          </a:blip>
          <a:srcRect l="2397" r="3964" b="8336"/>
          <a:stretch>
            <a:fillRect/>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13711" r="3573" b="4814"/>
          <a:stretch>
            <a:fillRect/>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Picture 8" descr="http://mms2.baidu.com/it/u=4164892371,999549868&amp;fm=253&amp;app=138&amp;f=JPEG&amp;fmt=auto&amp;q=75?w=500&amp;h=1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453143" y="3101717"/>
            <a:ext cx="7285714" cy="285714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p:cNvPicPr>
            <a:picLocks noChangeAspect="1"/>
          </p:cNvPicPr>
          <p:nvPr/>
        </p:nvPicPr>
        <p:blipFill>
          <a:blip r:embed="rId2"/>
          <a:stretch>
            <a:fillRect/>
          </a:stretch>
        </p:blipFill>
        <p:spPr>
          <a:xfrm>
            <a:off x="4693157" y="4049496"/>
            <a:ext cx="2554311" cy="2176827"/>
          </a:xfrm>
          <a:prstGeom prst="rect">
            <a:avLst/>
          </a:prstGeom>
        </p:spPr>
      </p:pic>
      <p:pic>
        <p:nvPicPr>
          <p:cNvPr id="10" name="图片 9"/>
          <p:cNvPicPr>
            <a:picLocks noChangeAspect="1"/>
          </p:cNvPicPr>
          <p:nvPr/>
        </p:nvPicPr>
        <p:blipFill>
          <a:blip r:embed="rId3"/>
          <a:stretch>
            <a:fillRect/>
          </a:stretch>
        </p:blipFill>
        <p:spPr>
          <a:xfrm>
            <a:off x="7866220" y="4049496"/>
            <a:ext cx="2597877" cy="217682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6614176" y="618932"/>
            <a:ext cx="4417648" cy="5620135"/>
          </a:xfrm>
          <a:prstGeom prst="rect">
            <a:avLst/>
          </a:prstGeom>
        </p:spPr>
      </p:pic>
      <p:pic>
        <p:nvPicPr>
          <p:cNvPr id="8" name="图片 7"/>
          <p:cNvPicPr>
            <a:picLocks noChangeAspect="1"/>
          </p:cNvPicPr>
          <p:nvPr/>
        </p:nvPicPr>
        <p:blipFill>
          <a:blip r:embed="rId2"/>
          <a:stretch>
            <a:fillRect/>
          </a:stretch>
        </p:blipFill>
        <p:spPr>
          <a:xfrm>
            <a:off x="1153573" y="1253959"/>
            <a:ext cx="4942427" cy="498510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p:cNvGrpSpPr/>
          <p:nvPr/>
        </p:nvGrpSpPr>
        <p:grpSpPr>
          <a:xfrm>
            <a:off x="8804096" y="2127443"/>
            <a:ext cx="1065213" cy="462994"/>
            <a:chOff x="8807270" y="2578894"/>
            <a:chExt cx="1065213" cy="462994"/>
          </a:xfrm>
        </p:grpSpPr>
        <p:cxnSp>
          <p:nvCxnSpPr>
            <p:cNvPr id="7" name="直接连接符 6"/>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p:cNvGrpSpPr/>
          <p:nvPr/>
        </p:nvGrpSpPr>
        <p:grpSpPr>
          <a:xfrm>
            <a:off x="1162833" y="2151255"/>
            <a:ext cx="1065213" cy="439182"/>
            <a:chOff x="8807270" y="2602706"/>
            <a:chExt cx="1065213" cy="439182"/>
          </a:xfrm>
        </p:grpSpPr>
        <p:cxnSp>
          <p:nvCxnSpPr>
            <p:cNvPr id="50" name="直接连接符 49"/>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endParaRPr lang="en-US" altLang="zh-CN" baseline="-25000"/>
          </a:p>
        </p:txBody>
      </p:sp>
      <p:cxnSp>
        <p:nvCxnSpPr>
          <p:cNvPr id="88" name="直接箭头连接符 87"/>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endParaRPr lang="en-US" altLang="zh-CN" baseline="-25000"/>
          </a:p>
        </p:txBody>
      </p:sp>
      <p:cxnSp>
        <p:nvCxnSpPr>
          <p:cNvPr id="111" name="直接箭头连接符 110"/>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p:cxnSp>
        <p:nvCxnSpPr>
          <p:cNvPr id="118" name="直接箭头连接符 117"/>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mc:AlternateContent xmlns:mc="http://schemas.openxmlformats.org/markup-compatibility/2006">
        <mc:Choice xmlns:a14="http://schemas.microsoft.com/office/drawing/2010/main" Requires="a14">
          <p:sp>
            <p:nvSpPr>
              <p:cNvPr id="121" name="文本框 120"/>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p:sp>
            <p:nvSpPr>
              <p:cNvPr id="121" name="文本框 120"/>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rotWithShape="1">
                <a:blip r:embed="rId2"/>
                <a:stretch>
                  <a:fillRect l="-1" t="-3" r="5" b="3"/>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62448"/>
            <a:ext cx="9000000" cy="38500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305285" y="2920129"/>
            <a:ext cx="1195299" cy="369332"/>
          </a:xfrm>
          <a:prstGeom prst="rect">
            <a:avLst/>
          </a:prstGeom>
          <a:noFill/>
        </p:spPr>
        <p:txBody>
          <a:bodyPr wrap="square" rtlCol="0">
            <a:spAutoFit/>
          </a:bodyPr>
          <a:lstStyle/>
          <a:p>
            <a:pPr algn="ctr"/>
            <a:r>
              <a:rPr lang="en-US" altLang="zh-CN"/>
              <a:t>TRGO</a:t>
            </a:r>
            <a:endParaRPr lang="en-US" altLang="zh-CN"/>
          </a:p>
        </p:txBody>
      </p:sp>
      <p:sp>
        <p:nvSpPr>
          <p:cNvPr id="17" name="文本框 16"/>
          <p:cNvSpPr txBox="1"/>
          <p:nvPr/>
        </p:nvSpPr>
        <p:spPr>
          <a:xfrm>
            <a:off x="1514034" y="1756293"/>
            <a:ext cx="1195299" cy="369332"/>
          </a:xfrm>
          <a:prstGeom prst="rect">
            <a:avLst/>
          </a:prstGeom>
          <a:noFill/>
        </p:spPr>
        <p:txBody>
          <a:bodyPr wrap="square" rtlCol="0">
            <a:spAutoFit/>
          </a:bodyPr>
          <a:lstStyle/>
          <a:p>
            <a:pPr algn="ctr"/>
            <a:r>
              <a:rPr lang="en-US" altLang="zh-CN"/>
              <a:t>Reset</a:t>
            </a:r>
            <a:endParaRPr lang="en-US" altLang="zh-CN"/>
          </a:p>
        </p:txBody>
      </p:sp>
      <p:sp>
        <p:nvSpPr>
          <p:cNvPr id="18" name="文本框 17"/>
          <p:cNvSpPr txBox="1"/>
          <p:nvPr/>
        </p:nvSpPr>
        <p:spPr>
          <a:xfrm>
            <a:off x="1514034" y="2141728"/>
            <a:ext cx="1195299" cy="369332"/>
          </a:xfrm>
          <a:prstGeom prst="rect">
            <a:avLst/>
          </a:prstGeom>
          <a:noFill/>
        </p:spPr>
        <p:txBody>
          <a:bodyPr wrap="square" rtlCol="0">
            <a:spAutoFit/>
          </a:bodyPr>
          <a:lstStyle/>
          <a:p>
            <a:pPr algn="ctr"/>
            <a:r>
              <a:rPr lang="en-US" altLang="zh-CN"/>
              <a:t>Enable</a:t>
            </a:r>
            <a:endParaRPr lang="en-US" altLang="zh-CN"/>
          </a:p>
        </p:txBody>
      </p:sp>
      <p:sp>
        <p:nvSpPr>
          <p:cNvPr id="19" name="文本框 18"/>
          <p:cNvSpPr txBox="1"/>
          <p:nvPr/>
        </p:nvSpPr>
        <p:spPr>
          <a:xfrm>
            <a:off x="1514034" y="2527163"/>
            <a:ext cx="1195299" cy="369332"/>
          </a:xfrm>
          <a:prstGeom prst="rect">
            <a:avLst/>
          </a:prstGeom>
          <a:noFill/>
        </p:spPr>
        <p:txBody>
          <a:bodyPr wrap="square" rtlCol="0">
            <a:spAutoFit/>
          </a:bodyPr>
          <a:lstStyle/>
          <a:p>
            <a:pPr algn="ctr"/>
            <a:r>
              <a:rPr lang="en-US" altLang="zh-CN"/>
              <a:t>Update</a:t>
            </a:r>
            <a:endParaRPr lang="en-US" altLang="zh-CN"/>
          </a:p>
        </p:txBody>
      </p:sp>
      <p:sp>
        <p:nvSpPr>
          <p:cNvPr id="20" name="文本框 19"/>
          <p:cNvSpPr txBox="1"/>
          <p:nvPr/>
        </p:nvSpPr>
        <p:spPr>
          <a:xfrm>
            <a:off x="1514034" y="2912598"/>
            <a:ext cx="1195299" cy="369332"/>
          </a:xfrm>
          <a:prstGeom prst="rect">
            <a:avLst/>
          </a:prstGeom>
          <a:noFill/>
        </p:spPr>
        <p:txBody>
          <a:bodyPr wrap="square" rtlCol="0">
            <a:spAutoFit/>
          </a:bodyPr>
          <a:lstStyle/>
          <a:p>
            <a:pPr algn="ctr"/>
            <a:r>
              <a:rPr lang="en-US" altLang="zh-CN"/>
              <a:t>OC1</a:t>
            </a:r>
            <a:endParaRPr lang="en-US" altLang="zh-CN"/>
          </a:p>
        </p:txBody>
      </p:sp>
      <p:sp>
        <p:nvSpPr>
          <p:cNvPr id="21" name="文本框 20"/>
          <p:cNvSpPr txBox="1"/>
          <p:nvPr/>
        </p:nvSpPr>
        <p:spPr>
          <a:xfrm>
            <a:off x="1514034" y="3298033"/>
            <a:ext cx="1195299" cy="369332"/>
          </a:xfrm>
          <a:prstGeom prst="rect">
            <a:avLst/>
          </a:prstGeom>
          <a:noFill/>
        </p:spPr>
        <p:txBody>
          <a:bodyPr wrap="square" rtlCol="0">
            <a:spAutoFit/>
          </a:bodyPr>
          <a:lstStyle/>
          <a:p>
            <a:pPr algn="ctr"/>
            <a:r>
              <a:rPr lang="en-US" altLang="zh-CN"/>
              <a:t>OC1REF</a:t>
            </a:r>
            <a:endParaRPr lang="en-US" altLang="zh-CN"/>
          </a:p>
        </p:txBody>
      </p:sp>
      <p:sp>
        <p:nvSpPr>
          <p:cNvPr id="22" name="文本框 21"/>
          <p:cNvSpPr txBox="1"/>
          <p:nvPr/>
        </p:nvSpPr>
        <p:spPr>
          <a:xfrm>
            <a:off x="1514034" y="3683468"/>
            <a:ext cx="1195299" cy="369332"/>
          </a:xfrm>
          <a:prstGeom prst="rect">
            <a:avLst/>
          </a:prstGeom>
          <a:noFill/>
        </p:spPr>
        <p:txBody>
          <a:bodyPr wrap="square" rtlCol="0">
            <a:spAutoFit/>
          </a:bodyPr>
          <a:lstStyle/>
          <a:p>
            <a:pPr algn="ctr"/>
            <a:r>
              <a:rPr lang="en-US" altLang="zh-CN"/>
              <a:t>OC2REF</a:t>
            </a:r>
            <a:endParaRPr lang="en-US" altLang="zh-CN"/>
          </a:p>
        </p:txBody>
      </p:sp>
      <p:sp>
        <p:nvSpPr>
          <p:cNvPr id="23" name="文本框 22"/>
          <p:cNvSpPr txBox="1"/>
          <p:nvPr/>
        </p:nvSpPr>
        <p:spPr>
          <a:xfrm>
            <a:off x="1514034" y="4068903"/>
            <a:ext cx="1195299" cy="369332"/>
          </a:xfrm>
          <a:prstGeom prst="rect">
            <a:avLst/>
          </a:prstGeom>
          <a:noFill/>
        </p:spPr>
        <p:txBody>
          <a:bodyPr wrap="square" rtlCol="0">
            <a:spAutoFit/>
          </a:bodyPr>
          <a:lstStyle/>
          <a:p>
            <a:pPr algn="ctr"/>
            <a:r>
              <a:rPr lang="en-US" altLang="zh-CN"/>
              <a:t>OC3REF</a:t>
            </a:r>
            <a:endParaRPr lang="en-US" altLang="zh-CN"/>
          </a:p>
        </p:txBody>
      </p:sp>
      <p:sp>
        <p:nvSpPr>
          <p:cNvPr id="24" name="文本框 23"/>
          <p:cNvSpPr txBox="1"/>
          <p:nvPr/>
        </p:nvSpPr>
        <p:spPr>
          <a:xfrm>
            <a:off x="1514034" y="4454337"/>
            <a:ext cx="1195299" cy="369332"/>
          </a:xfrm>
          <a:prstGeom prst="rect">
            <a:avLst/>
          </a:prstGeom>
          <a:noFill/>
        </p:spPr>
        <p:txBody>
          <a:bodyPr wrap="square" rtlCol="0">
            <a:spAutoFit/>
          </a:bodyPr>
          <a:lstStyle/>
          <a:p>
            <a:pPr algn="ctr"/>
            <a:r>
              <a:rPr lang="en-US" altLang="zh-CN"/>
              <a:t>OC4REF</a:t>
            </a:r>
            <a:endParaRPr lang="en-US" altLang="zh-CN"/>
          </a:p>
        </p:txBody>
      </p:sp>
      <p:sp>
        <p:nvSpPr>
          <p:cNvPr id="25" name="梯形 24"/>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482176" y="2920130"/>
            <a:ext cx="1195299" cy="369332"/>
          </a:xfrm>
          <a:prstGeom prst="rect">
            <a:avLst/>
          </a:prstGeom>
          <a:noFill/>
        </p:spPr>
        <p:txBody>
          <a:bodyPr wrap="square" rtlCol="0">
            <a:spAutoFit/>
          </a:bodyPr>
          <a:lstStyle/>
          <a:p>
            <a:pPr algn="ctr"/>
            <a:r>
              <a:rPr lang="en-US" altLang="zh-CN"/>
              <a:t>TRGI</a:t>
            </a:r>
            <a:endParaRPr lang="en-US" altLang="zh-CN"/>
          </a:p>
        </p:txBody>
      </p:sp>
      <p:sp>
        <p:nvSpPr>
          <p:cNvPr id="36" name="文本框 35"/>
          <p:cNvSpPr txBox="1"/>
          <p:nvPr/>
        </p:nvSpPr>
        <p:spPr>
          <a:xfrm>
            <a:off x="5690925" y="1756294"/>
            <a:ext cx="1195299" cy="369332"/>
          </a:xfrm>
          <a:prstGeom prst="rect">
            <a:avLst/>
          </a:prstGeom>
          <a:noFill/>
        </p:spPr>
        <p:txBody>
          <a:bodyPr wrap="square" rtlCol="0">
            <a:spAutoFit/>
          </a:bodyPr>
          <a:lstStyle/>
          <a:p>
            <a:pPr algn="ctr"/>
            <a:r>
              <a:rPr lang="en-US" altLang="zh-CN"/>
              <a:t>ITR0</a:t>
            </a:r>
            <a:endParaRPr lang="en-US" altLang="zh-CN"/>
          </a:p>
        </p:txBody>
      </p:sp>
      <p:sp>
        <p:nvSpPr>
          <p:cNvPr id="37" name="文本框 36"/>
          <p:cNvSpPr txBox="1"/>
          <p:nvPr/>
        </p:nvSpPr>
        <p:spPr>
          <a:xfrm>
            <a:off x="5690925" y="2141729"/>
            <a:ext cx="1195299" cy="369332"/>
          </a:xfrm>
          <a:prstGeom prst="rect">
            <a:avLst/>
          </a:prstGeom>
          <a:noFill/>
        </p:spPr>
        <p:txBody>
          <a:bodyPr wrap="square" rtlCol="0">
            <a:spAutoFit/>
          </a:bodyPr>
          <a:lstStyle/>
          <a:p>
            <a:pPr algn="ctr"/>
            <a:r>
              <a:rPr lang="en-US" altLang="zh-CN"/>
              <a:t>ITR1</a:t>
            </a:r>
            <a:endParaRPr lang="en-US" altLang="zh-CN"/>
          </a:p>
        </p:txBody>
      </p:sp>
      <p:sp>
        <p:nvSpPr>
          <p:cNvPr id="38" name="文本框 37"/>
          <p:cNvSpPr txBox="1"/>
          <p:nvPr/>
        </p:nvSpPr>
        <p:spPr>
          <a:xfrm>
            <a:off x="5690925" y="2527164"/>
            <a:ext cx="1195299" cy="369332"/>
          </a:xfrm>
          <a:prstGeom prst="rect">
            <a:avLst/>
          </a:prstGeom>
          <a:noFill/>
        </p:spPr>
        <p:txBody>
          <a:bodyPr wrap="square" rtlCol="0">
            <a:spAutoFit/>
          </a:bodyPr>
          <a:lstStyle/>
          <a:p>
            <a:pPr algn="ctr"/>
            <a:r>
              <a:rPr lang="en-US" altLang="zh-CN"/>
              <a:t>ITR2</a:t>
            </a:r>
            <a:endParaRPr lang="en-US" altLang="zh-CN"/>
          </a:p>
        </p:txBody>
      </p:sp>
      <p:sp>
        <p:nvSpPr>
          <p:cNvPr id="39" name="文本框 38"/>
          <p:cNvSpPr txBox="1"/>
          <p:nvPr/>
        </p:nvSpPr>
        <p:spPr>
          <a:xfrm>
            <a:off x="5690925" y="2912599"/>
            <a:ext cx="1195299" cy="369332"/>
          </a:xfrm>
          <a:prstGeom prst="rect">
            <a:avLst/>
          </a:prstGeom>
          <a:noFill/>
        </p:spPr>
        <p:txBody>
          <a:bodyPr wrap="square" rtlCol="0">
            <a:spAutoFit/>
          </a:bodyPr>
          <a:lstStyle/>
          <a:p>
            <a:pPr algn="ctr"/>
            <a:r>
              <a:rPr lang="en-US" altLang="zh-CN"/>
              <a:t>ITR3</a:t>
            </a:r>
            <a:endParaRPr lang="en-US" altLang="zh-CN"/>
          </a:p>
        </p:txBody>
      </p:sp>
      <p:sp>
        <p:nvSpPr>
          <p:cNvPr id="40" name="文本框 39"/>
          <p:cNvSpPr txBox="1"/>
          <p:nvPr/>
        </p:nvSpPr>
        <p:spPr>
          <a:xfrm>
            <a:off x="5690925" y="3298034"/>
            <a:ext cx="1195299" cy="369332"/>
          </a:xfrm>
          <a:prstGeom prst="rect">
            <a:avLst/>
          </a:prstGeom>
          <a:noFill/>
        </p:spPr>
        <p:txBody>
          <a:bodyPr wrap="square" rtlCol="0">
            <a:spAutoFit/>
          </a:bodyPr>
          <a:lstStyle/>
          <a:p>
            <a:pPr algn="ctr"/>
            <a:r>
              <a:rPr lang="en-US" altLang="zh-CN"/>
              <a:t>TI1F_ED</a:t>
            </a:r>
            <a:endParaRPr lang="en-US" altLang="zh-CN"/>
          </a:p>
        </p:txBody>
      </p:sp>
      <p:sp>
        <p:nvSpPr>
          <p:cNvPr id="41" name="文本框 40"/>
          <p:cNvSpPr txBox="1"/>
          <p:nvPr/>
        </p:nvSpPr>
        <p:spPr>
          <a:xfrm>
            <a:off x="5690925" y="3683469"/>
            <a:ext cx="1195299" cy="369332"/>
          </a:xfrm>
          <a:prstGeom prst="rect">
            <a:avLst/>
          </a:prstGeom>
          <a:noFill/>
        </p:spPr>
        <p:txBody>
          <a:bodyPr wrap="square" rtlCol="0">
            <a:spAutoFit/>
          </a:bodyPr>
          <a:lstStyle/>
          <a:p>
            <a:pPr algn="ctr"/>
            <a:r>
              <a:rPr lang="en-US" altLang="zh-CN"/>
              <a:t>TI1FP1</a:t>
            </a:r>
            <a:endParaRPr lang="en-US" altLang="zh-CN"/>
          </a:p>
        </p:txBody>
      </p:sp>
      <p:sp>
        <p:nvSpPr>
          <p:cNvPr id="42" name="文本框 41"/>
          <p:cNvSpPr txBox="1"/>
          <p:nvPr/>
        </p:nvSpPr>
        <p:spPr>
          <a:xfrm>
            <a:off x="5690925" y="4068904"/>
            <a:ext cx="1195299" cy="369332"/>
          </a:xfrm>
          <a:prstGeom prst="rect">
            <a:avLst/>
          </a:prstGeom>
          <a:noFill/>
        </p:spPr>
        <p:txBody>
          <a:bodyPr wrap="square" rtlCol="0">
            <a:spAutoFit/>
          </a:bodyPr>
          <a:lstStyle/>
          <a:p>
            <a:pPr algn="ctr"/>
            <a:r>
              <a:rPr lang="en-US" altLang="zh-CN"/>
              <a:t>TI2FP2</a:t>
            </a:r>
            <a:endParaRPr lang="en-US" altLang="zh-CN"/>
          </a:p>
        </p:txBody>
      </p:sp>
      <p:sp>
        <p:nvSpPr>
          <p:cNvPr id="43" name="文本框 42"/>
          <p:cNvSpPr txBox="1"/>
          <p:nvPr/>
        </p:nvSpPr>
        <p:spPr>
          <a:xfrm>
            <a:off x="5690925" y="4454338"/>
            <a:ext cx="1195299" cy="369332"/>
          </a:xfrm>
          <a:prstGeom prst="rect">
            <a:avLst/>
          </a:prstGeom>
          <a:noFill/>
        </p:spPr>
        <p:txBody>
          <a:bodyPr wrap="square" rtlCol="0">
            <a:spAutoFit/>
          </a:bodyPr>
          <a:lstStyle/>
          <a:p>
            <a:pPr algn="ctr"/>
            <a:r>
              <a:rPr lang="en-US" altLang="zh-CN"/>
              <a:t>ETRF</a:t>
            </a:r>
            <a:endParaRPr lang="en-US" altLang="zh-CN"/>
          </a:p>
        </p:txBody>
      </p:sp>
      <p:sp>
        <p:nvSpPr>
          <p:cNvPr id="44" name="文本框 43"/>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p:cNvGraphicFramePr>
            <a:graphicFrameLocks noGrp="1"/>
          </p:cNvGraphicFramePr>
          <p:nvPr/>
        </p:nvGraphicFramePr>
        <p:xfrm>
          <a:off x="8560342" y="1814673"/>
          <a:ext cx="1749076" cy="2966720"/>
        </p:xfrm>
        <a:graphic>
          <a:graphicData uri="http://schemas.openxmlformats.org/drawingml/2006/table">
            <a:tbl>
              <a:tblPr bandRow="1">
                <a:tableStyleId>{93296810-A885-4BE3-A3E7-6D5BEEA58F35}</a:tableStyleId>
              </a:tblPr>
              <a:tblGrid>
                <a:gridCol w="1749076"/>
              </a:tblGrid>
              <a:tr h="370840">
                <a:tc>
                  <a:txBody>
                    <a:bodyPr/>
                    <a:lstStyle/>
                    <a:p>
                      <a:pPr algn="ctr"/>
                      <a:r>
                        <a:rPr lang="en-US" altLang="zh-CN"/>
                        <a:t>Closed</a:t>
                      </a:r>
                      <a:endParaRPr lang="zh-CN" altLang="en-US"/>
                    </a:p>
                  </a:txBody>
                  <a:tcPr/>
                </a:tc>
              </a:tr>
              <a:tr h="370840">
                <a:tc>
                  <a:txBody>
                    <a:bodyPr/>
                    <a:lstStyle/>
                    <a:p>
                      <a:pPr algn="ctr"/>
                      <a:r>
                        <a:rPr lang="en-US" altLang="zh-CN"/>
                        <a:t>Encoder1</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Encoder2</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Encoder3</a:t>
                      </a:r>
                      <a:endParaRPr lang="zh-CN" altLang="en-US"/>
                    </a:p>
                  </a:txBody>
                  <a:tcPr/>
                </a:tc>
              </a:tr>
              <a:tr h="370840">
                <a:tc>
                  <a:txBody>
                    <a:bodyPr/>
                    <a:lstStyle/>
                    <a:p>
                      <a:pPr algn="ctr"/>
                      <a:r>
                        <a:rPr lang="en-US" altLang="zh-CN"/>
                        <a:t>Reset</a:t>
                      </a:r>
                      <a:endParaRPr lang="zh-CN" altLang="en-US"/>
                    </a:p>
                  </a:txBody>
                  <a:tcPr/>
                </a:tc>
              </a:tr>
              <a:tr h="370840">
                <a:tc>
                  <a:txBody>
                    <a:bodyPr/>
                    <a:lstStyle/>
                    <a:p>
                      <a:pPr algn="ctr"/>
                      <a:r>
                        <a:rPr lang="en-US" altLang="zh-CN"/>
                        <a:t>Gated</a:t>
                      </a:r>
                      <a:endParaRPr lang="zh-CN" altLang="en-US"/>
                    </a:p>
                  </a:txBody>
                  <a:tcPr/>
                </a:tc>
              </a:tr>
              <a:tr h="370840">
                <a:tc>
                  <a:txBody>
                    <a:bodyPr/>
                    <a:lstStyle/>
                    <a:p>
                      <a:pPr algn="ctr"/>
                      <a:r>
                        <a:rPr lang="en-US" altLang="zh-CN"/>
                        <a:t>Trigger</a:t>
                      </a:r>
                      <a:endParaRPr lang="zh-CN" altLang="en-US"/>
                    </a:p>
                  </a:txBody>
                  <a:tcPr/>
                </a:tc>
              </a:tr>
              <a:tr h="370840">
                <a:tc>
                  <a:txBody>
                    <a:bodyPr/>
                    <a:lstStyle/>
                    <a:p>
                      <a:pPr algn="ctr"/>
                      <a:r>
                        <a:rPr lang="en-US" altLang="zh-CN"/>
                        <a:t>External1</a:t>
                      </a:r>
                      <a:endParaRPr lang="zh-CN" altLang="en-US"/>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p:cNvGrpSpPr/>
          <p:nvPr/>
        </p:nvGrpSpPr>
        <p:grpSpPr>
          <a:xfrm>
            <a:off x="327383" y="1092018"/>
            <a:ext cx="4733453" cy="2408089"/>
            <a:chOff x="1325615" y="2413355"/>
            <a:chExt cx="4733453" cy="2408089"/>
          </a:xfrm>
        </p:grpSpPr>
        <p:cxnSp>
          <p:nvCxnSpPr>
            <p:cNvPr id="184" name="直接连接符 183"/>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3" name="直接连接符 192"/>
            <p:cNvCxnSpPr>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5" name="直接连接符 194"/>
            <p:cNvCxnSpPr>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0" name="直接箭头连接符 199"/>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202" name="直接连接符 201"/>
            <p:cNvCxnSpPr>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4" name="直接箭头连接符 203"/>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
        <p:nvSpPr>
          <p:cNvPr id="207" name="矩形 206"/>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endParaRPr lang="en-US" altLang="zh-CN"/>
          </a:p>
          <a:p>
            <a:pPr algn="ctr"/>
            <a:r>
              <a:rPr lang="zh-CN" altLang="en-US"/>
              <a:t>捕获</a:t>
            </a:r>
            <a:r>
              <a:rPr lang="en-US" altLang="zh-CN"/>
              <a:t>/</a:t>
            </a:r>
            <a:r>
              <a:rPr lang="zh-CN" altLang="en-US"/>
              <a:t>比较器</a:t>
            </a:r>
            <a:endParaRPr lang="en-US" altLang="zh-CN"/>
          </a:p>
        </p:txBody>
      </p:sp>
      <p:cxnSp>
        <p:nvCxnSpPr>
          <p:cNvPr id="96" name="直接箭头连接符 95"/>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endParaRPr lang="en-US" altLang="zh-CN">
              <a:solidFill>
                <a:schemeClr val="bg1"/>
              </a:solidFill>
            </a:endParaRPr>
          </a:p>
        </p:txBody>
      </p:sp>
      <p:sp>
        <p:nvSpPr>
          <p:cNvPr id="99" name="矩形 98"/>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p:cNvGrpSpPr/>
          <p:nvPr/>
        </p:nvGrpSpPr>
        <p:grpSpPr>
          <a:xfrm>
            <a:off x="327383" y="1092018"/>
            <a:ext cx="4733453" cy="2798529"/>
            <a:chOff x="1325615" y="2413355"/>
            <a:chExt cx="4733453" cy="2798529"/>
          </a:xfrm>
        </p:grpSpPr>
        <p:cxnSp>
          <p:nvCxnSpPr>
            <p:cNvPr id="109" name="直接连接符 108"/>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18" name="直接连接符 117"/>
            <p:cNvCxnSpPr>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0" name="直接连接符 119"/>
            <p:cNvCxnSpPr>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5" name="直接箭头连接符 124"/>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7" name="直接连接符 126"/>
            <p:cNvCxnSpPr>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9" name="直接箭头连接符 128"/>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2114523" y="4842552"/>
              <a:ext cx="1577818" cy="369332"/>
            </a:xfrm>
            <a:prstGeom prst="rect">
              <a:avLst/>
            </a:prstGeom>
            <a:noFill/>
          </p:spPr>
          <p:txBody>
            <a:bodyPr wrap="square" rtlCol="0">
              <a:spAutoFit/>
            </a:bodyPr>
            <a:lstStyle/>
            <a:p>
              <a:pPr algn="ctr"/>
              <a:r>
                <a:rPr lang="en-US" altLang="zh-CN"/>
                <a:t>CCR2 = CNT</a:t>
              </a:r>
              <a:endParaRPr lang="en-US" altLang="zh-CN"/>
            </a:p>
          </p:txBody>
        </p:sp>
        <p:cxnSp>
          <p:nvCxnSpPr>
            <p:cNvPr id="132" name="直接连接符 131"/>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p:cNvSpPr txBox="1"/>
            <p:nvPr/>
          </p:nvSpPr>
          <p:spPr>
            <a:xfrm>
              <a:off x="3688055" y="4842552"/>
              <a:ext cx="1577818" cy="369332"/>
            </a:xfrm>
            <a:prstGeom prst="rect">
              <a:avLst/>
            </a:prstGeom>
            <a:noFill/>
          </p:spPr>
          <p:txBody>
            <a:bodyPr wrap="square" rtlCol="0">
              <a:spAutoFit/>
            </a:bodyPr>
            <a:lstStyle/>
            <a:p>
              <a:pPr algn="ctr"/>
              <a:r>
                <a:rPr lang="en-US" altLang="zh-CN"/>
                <a:t>CCR2 = CNT</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endParaRPr lang="zh-CN" altLang="en-US" sz="320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gridCol w="3240000"/>
                <a:gridCol w="1800000"/>
                <a:gridCol w="3240000"/>
              </a:tblGrid>
              <a:tr h="412615">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endParaRPr lang="zh-CN" altLang="en-US" sz="2000"/>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endParaRPr lang="zh-CN" altLang="en-US" sz="2000"/>
                    </a:p>
                  </a:txBody>
                  <a:tcPr anchor="ctr"/>
                </a:tc>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endParaRPr lang="zh-CN" altLang="en-US" sz="2000"/>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endParaRPr lang="zh-CN" altLang="en-US" sz="2000"/>
                    </a:p>
                  </a:txBody>
                  <a:tcPr anchor="ctr"/>
                </a:tc>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endParaRPr lang="zh-CN" altLang="en-US" sz="2000"/>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endParaRPr lang="zh-CN" altLang="en-US" sz="2000"/>
                    </a:p>
                  </a:txBody>
                  <a:tcPr anchor="ctr"/>
                </a:tc>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endParaRPr lang="zh-CN" altLang="en-US" sz="2000"/>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endParaRPr lang="zh-CN" altLang="en-US" sz="2000"/>
                    </a:p>
                  </a:txBody>
                  <a:tcPr anchor="ctr"/>
                </a:tc>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endParaRPr lang="zh-CN" altLang="en-US" sz="2000"/>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endParaRPr lang="zh-CN" altLang="en-US" sz="2000"/>
                    </a:p>
                  </a:txBody>
                  <a:tcPr anchor="ctr"/>
                </a:tc>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endParaRPr lang="zh-CN" altLang="en-US" sz="2000"/>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endParaRPr lang="zh-CN" altLang="en-US" sz="2000"/>
                    </a:p>
                  </a:txBody>
                  <a:tcPr anchor="ctr"/>
                </a:tc>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endParaRPr lang="zh-CN" altLang="en-US" sz="2000"/>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endParaRPr lang="zh-CN" altLang="en-US" sz="2000"/>
                    </a:p>
                  </a:txBody>
                  <a:tcPr anchor="ctr"/>
                </a:tc>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endParaRPr lang="zh-CN" altLang="en-US" sz="2000"/>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endParaRPr lang="zh-CN" altLang="en-US" sz="2000"/>
                    </a:p>
                  </a:txBody>
                  <a:tcPr anchor="ctr"/>
                </a:tc>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endParaRPr lang="zh-CN" altLang="en-US" sz="2000"/>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endParaRPr lang="zh-CN" altLang="en-US" sz="2000"/>
                    </a:p>
                  </a:txBody>
                  <a:tcPr anchor="ctr"/>
                </a:tc>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endParaRPr lang="zh-CN" altLang="en-US" sz="2000"/>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endParaRPr lang="zh-CN" altLang="en-US" sz="2000"/>
                    </a:p>
                  </a:txBody>
                  <a:tcPr anchor="ctr"/>
                </a:tc>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endParaRPr lang="zh-CN" altLang="en-US" sz="2000"/>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endParaRPr lang="zh-CN" altLang="en-US" sz="2000"/>
                    </a:p>
                  </a:txBody>
                  <a:tcPr anchor="ctr"/>
                </a:tc>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endParaRPr lang="zh-CN" altLang="en-US" sz="2000"/>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endParaRPr lang="zh-CN" altLang="en-US" sz="2000"/>
                    </a:p>
                  </a:txBody>
                  <a:tcPr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endParaRPr lang="en-US" altLang="zh-CN"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endParaRPr lang="zh-CN" altLang="en-US" sz="3200">
              <a:latin typeface="等线" panose="02010600030101010101" pitchFamily="2" charset="-122"/>
              <a:ea typeface="等线" panose="02010600030101010101" pitchFamily="2" charset="-122"/>
            </a:endParaRPr>
          </a:p>
        </p:txBody>
      </p:sp>
      <p:grpSp>
        <p:nvGrpSpPr>
          <p:cNvPr id="56" name="组合 55"/>
          <p:cNvGrpSpPr/>
          <p:nvPr/>
        </p:nvGrpSpPr>
        <p:grpSpPr>
          <a:xfrm>
            <a:off x="3115750" y="1870104"/>
            <a:ext cx="4092269" cy="1076273"/>
            <a:chOff x="1696079" y="2144217"/>
            <a:chExt cx="4092269" cy="1076273"/>
          </a:xfrm>
        </p:grpSpPr>
        <p:cxnSp>
          <p:nvCxnSpPr>
            <p:cNvPr id="7" name="直接连接符 6"/>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p:cNvGrpSpPr/>
          <p:nvPr/>
        </p:nvGrpSpPr>
        <p:grpSpPr>
          <a:xfrm>
            <a:off x="3112452" y="4259814"/>
            <a:ext cx="4096202" cy="1076832"/>
            <a:chOff x="1692781" y="2144217"/>
            <a:chExt cx="4096202" cy="1076832"/>
          </a:xfrm>
        </p:grpSpPr>
        <p:cxnSp>
          <p:nvCxnSpPr>
            <p:cNvPr id="61" name="直接连接符 60"/>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p:cNvGraphicFramePr>
            <a:graphicFrameLocks noGrp="1"/>
          </p:cNvGraphicFramePr>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bl>
          </a:graphicData>
        </a:graphic>
      </p:graphicFrame>
      <p:graphicFrame>
        <p:nvGraphicFramePr>
          <p:cNvPr id="111" name="表格 108"/>
          <p:cNvGraphicFramePr>
            <a:graphicFrameLocks noGrp="1"/>
          </p:cNvGraphicFramePr>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cxnSp>
        <p:nvCxnSpPr>
          <p:cNvPr id="70" name="直接箭头连接符 69"/>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endParaRPr lang="en-US" altLang="zh-CN">
              <a:solidFill>
                <a:schemeClr val="bg1"/>
              </a:solidFill>
            </a:endParaRPr>
          </a:p>
        </p:txBody>
      </p:sp>
      <p:sp>
        <p:nvSpPr>
          <p:cNvPr id="71" name="矩形 70"/>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73" name="矩形 72"/>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940215"/>
            <a:ext cx="9000000" cy="3312123"/>
          </a:xfrm>
          <a:prstGeom prst="rect">
            <a:avLst/>
          </a:prstGeom>
        </p:spPr>
      </p:pic>
      <p:graphicFrame>
        <p:nvGraphicFramePr>
          <p:cNvPr id="108" name="表格 108"/>
          <p:cNvGraphicFramePr>
            <a:graphicFrameLocks noGrp="1"/>
          </p:cNvGraphicFramePr>
          <p:nvPr>
            <p:custDataLst>
              <p:tags r:id="rId2"/>
            </p:custDataLst>
          </p:nvPr>
        </p:nvGraphicFramePr>
        <p:xfrm>
          <a:off x="5107334" y="29174"/>
          <a:ext cx="2796146" cy="1854200"/>
        </p:xfrm>
        <a:graphic>
          <a:graphicData uri="http://schemas.openxmlformats.org/drawingml/2006/table">
            <a:tbl>
              <a:tblPr firstRow="1" bandRow="1">
                <a:tableStyleId>{93296810-A885-4BE3-A3E7-6D5BEEA58F35}</a:tableStyleId>
              </a:tblPr>
              <a:tblGrid>
                <a:gridCol w="1148080"/>
                <a:gridCol w="1648066"/>
              </a:tblGrid>
              <a:tr h="370840">
                <a:tc>
                  <a:txBody>
                    <a:bodyPr/>
                    <a:p>
                      <a:pPr algn="ctr"/>
                      <a:r>
                        <a:rPr lang="zh-CN" altLang="en-US"/>
                        <a:t>正转边沿</a:t>
                      </a:r>
                      <a:endParaRPr lang="zh-CN" altLang="en-US"/>
                    </a:p>
                  </a:txBody>
                  <a:tcPr/>
                </a:tc>
                <a:tc>
                  <a:txBody>
                    <a:bodyPr/>
                    <a:p>
                      <a:pPr algn="ctr"/>
                      <a:r>
                        <a:rPr lang="zh-CN" altLang="en-US"/>
                        <a:t>另一相状态</a:t>
                      </a:r>
                      <a:endParaRPr lang="zh-CN" altLang="en-US"/>
                    </a:p>
                  </a:txBody>
                  <a:tcPr/>
                </a:tc>
              </a:tr>
              <a:tr h="370840">
                <a:tc>
                  <a:txBody>
                    <a:bodyPr/>
                    <a:p>
                      <a:pPr algn="ctr"/>
                      <a:r>
                        <a:rPr lang="en-US" altLang="zh-CN"/>
                        <a:t>A</a:t>
                      </a:r>
                      <a:r>
                        <a:rPr lang="zh-CN" altLang="en-US"/>
                        <a:t>相↑</a:t>
                      </a:r>
                      <a:endParaRPr lang="zh-CN" altLang="en-US"/>
                    </a:p>
                  </a:txBody>
                  <a:tcPr/>
                </a:tc>
                <a:tc>
                  <a:txBody>
                    <a:bodyPr/>
                    <a:p>
                      <a:pPr algn="ctr"/>
                      <a:r>
                        <a:rPr lang="en-US" altLang="zh-CN"/>
                        <a:t>B</a:t>
                      </a:r>
                      <a:r>
                        <a:rPr lang="zh-CN" altLang="en-US"/>
                        <a:t>相低电平</a:t>
                      </a:r>
                      <a:endParaRPr lang="zh-CN" altLang="en-US"/>
                    </a:p>
                  </a:txBody>
                  <a:tcPr/>
                </a:tc>
              </a:tr>
              <a:tr h="370840">
                <a:tc>
                  <a:txBody>
                    <a:bodyPr/>
                    <a:p>
                      <a:pPr algn="ctr"/>
                      <a:r>
                        <a:rPr lang="en-US" altLang="zh-CN"/>
                        <a:t>A</a:t>
                      </a:r>
                      <a:r>
                        <a:rPr lang="zh-CN" altLang="en-US"/>
                        <a:t>相↓</a:t>
                      </a:r>
                      <a:endParaRPr lang="zh-CN" altLang="en-US"/>
                    </a:p>
                  </a:txBody>
                  <a:tcPr/>
                </a:tc>
                <a:tc>
                  <a:txBody>
                    <a:bodyPr/>
                    <a:p>
                      <a:pPr algn="ctr"/>
                      <a:r>
                        <a:rPr lang="en-US" altLang="zh-CN"/>
                        <a:t>B</a:t>
                      </a:r>
                      <a:r>
                        <a:rPr lang="zh-CN" altLang="en-US"/>
                        <a:t>相高电平</a:t>
                      </a:r>
                      <a:endParaRPr lang="zh-CN" altLang="en-US"/>
                    </a:p>
                  </a:txBody>
                  <a:tcPr/>
                </a:tc>
              </a:tr>
              <a:tr h="370840">
                <a:tc>
                  <a:txBody>
                    <a:bodyPr/>
                    <a:p>
                      <a:pPr algn="ctr"/>
                      <a:r>
                        <a:rPr lang="en-US" altLang="zh-CN"/>
                        <a:t>B</a:t>
                      </a:r>
                      <a:r>
                        <a:rPr lang="zh-CN" altLang="en-US"/>
                        <a:t>相↑</a:t>
                      </a:r>
                      <a:endParaRPr lang="zh-CN" altLang="en-US"/>
                    </a:p>
                  </a:txBody>
                  <a:tcPr/>
                </a:tc>
                <a:tc>
                  <a:txBody>
                    <a:bodyPr/>
                    <a:p>
                      <a:pPr algn="ctr"/>
                      <a:r>
                        <a:rPr lang="en-US" altLang="zh-CN"/>
                        <a:t>A</a:t>
                      </a:r>
                      <a:r>
                        <a:rPr lang="zh-CN" altLang="en-US"/>
                        <a:t>相高电平</a:t>
                      </a:r>
                      <a:endParaRPr lang="zh-CN" altLang="en-US"/>
                    </a:p>
                  </a:txBody>
                  <a:tcPr/>
                </a:tc>
              </a:tr>
              <a:tr h="37084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p>
                      <a:pPr algn="ctr"/>
                      <a:r>
                        <a:rPr lang="en-US" altLang="zh-CN"/>
                        <a:t>A</a:t>
                      </a:r>
                      <a:r>
                        <a:rPr lang="zh-CN" altLang="en-US"/>
                        <a:t>相低电平</a:t>
                      </a:r>
                      <a:endParaRPr lang="zh-CN" altLang="en-US"/>
                    </a:p>
                  </a:txBody>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96000" y="2740373"/>
            <a:ext cx="7200000" cy="3422950"/>
          </a:xfrm>
          <a:prstGeom prst="rect">
            <a:avLst/>
          </a:prstGeom>
        </p:spPr>
      </p:pic>
      <p:grpSp>
        <p:nvGrpSpPr>
          <p:cNvPr id="3" name="组合 2"/>
          <p:cNvGrpSpPr/>
          <p:nvPr/>
        </p:nvGrpSpPr>
        <p:grpSpPr>
          <a:xfrm>
            <a:off x="2496001" y="1246174"/>
            <a:ext cx="7200000" cy="1272868"/>
            <a:chOff x="2496001" y="1246174"/>
            <a:chExt cx="7200000" cy="1272868"/>
          </a:xfrm>
        </p:grpSpPr>
        <p:pic>
          <p:nvPicPr>
            <p:cNvPr id="7" name="图片 6"/>
            <p:cNvPicPr>
              <a:picLocks noChangeAspect="1"/>
            </p:cNvPicPr>
            <p:nvPr/>
          </p:nvPicPr>
          <p:blipFill rotWithShape="1">
            <a:blip r:embed="rId2"/>
            <a:srcRect t="8906" b="62809"/>
            <a:stretch>
              <a:fillRect/>
            </a:stretch>
          </p:blipFill>
          <p:spPr>
            <a:xfrm>
              <a:off x="2496001" y="1246174"/>
              <a:ext cx="7200000" cy="749453"/>
            </a:xfrm>
            <a:prstGeom prst="rect">
              <a:avLst/>
            </a:prstGeom>
          </p:spPr>
        </p:pic>
        <p:pic>
          <p:nvPicPr>
            <p:cNvPr id="8" name="图片 7"/>
            <p:cNvPicPr>
              <a:picLocks noChangeAspect="1"/>
            </p:cNvPicPr>
            <p:nvPr/>
          </p:nvPicPr>
          <p:blipFill rotWithShape="1">
            <a:blip r:embed="rId2"/>
            <a:srcRect t="77168" b="1933"/>
            <a:stretch>
              <a:fillRect/>
            </a:stretch>
          </p:blipFill>
          <p:spPr>
            <a:xfrm>
              <a:off x="2496001" y="1965264"/>
              <a:ext cx="7200000" cy="553778"/>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endParaRPr lang="zh-CN" altLang="en-US" sz="3200">
              <a:latin typeface="等线" panose="02010600030101010101" pitchFamily="2" charset="-122"/>
            </a:endParaRPr>
          </a:p>
        </p:txBody>
      </p:sp>
      <p:grpSp>
        <p:nvGrpSpPr>
          <p:cNvPr id="8" name="组合 7"/>
          <p:cNvGrpSpPr/>
          <p:nvPr/>
        </p:nvGrpSpPr>
        <p:grpSpPr>
          <a:xfrm>
            <a:off x="2496001" y="1246174"/>
            <a:ext cx="7200000" cy="1272868"/>
            <a:chOff x="2496001" y="1246174"/>
            <a:chExt cx="7200000" cy="1272868"/>
          </a:xfrm>
        </p:grpSpPr>
        <p:pic>
          <p:nvPicPr>
            <p:cNvPr id="9" name="图片 8"/>
            <p:cNvPicPr>
              <a:picLocks noChangeAspect="1"/>
            </p:cNvPicPr>
            <p:nvPr/>
          </p:nvPicPr>
          <p:blipFill rotWithShape="1">
            <a:blip r:embed="rId1"/>
            <a:srcRect t="8906" b="62809"/>
            <a:stretch>
              <a:fillRect/>
            </a:stretch>
          </p:blipFill>
          <p:spPr>
            <a:xfrm>
              <a:off x="2496001" y="1246174"/>
              <a:ext cx="7200000" cy="749453"/>
            </a:xfrm>
            <a:prstGeom prst="rect">
              <a:avLst/>
            </a:prstGeom>
          </p:spPr>
        </p:pic>
        <p:pic>
          <p:nvPicPr>
            <p:cNvPr id="10" name="图片 9"/>
            <p:cNvPicPr>
              <a:picLocks noChangeAspect="1"/>
            </p:cNvPicPr>
            <p:nvPr/>
          </p:nvPicPr>
          <p:blipFill rotWithShape="1">
            <a:blip r:embed="rId1"/>
            <a:srcRect t="77168" b="1933"/>
            <a:stretch>
              <a:fillRect/>
            </a:stretch>
          </p:blipFill>
          <p:spPr>
            <a:xfrm>
              <a:off x="2496001" y="1965264"/>
              <a:ext cx="7200000" cy="553778"/>
            </a:xfrm>
            <a:prstGeom prst="rect">
              <a:avLst/>
            </a:prstGeom>
          </p:spPr>
        </p:pic>
      </p:grpSp>
      <p:pic>
        <p:nvPicPr>
          <p:cNvPr id="11" name="图片 10"/>
          <p:cNvPicPr>
            <a:picLocks noChangeAspect="1"/>
          </p:cNvPicPr>
          <p:nvPr/>
        </p:nvPicPr>
        <p:blipFill>
          <a:blip r:embed="rId2"/>
          <a:stretch>
            <a:fillRect/>
          </a:stretch>
        </p:blipFill>
        <p:spPr>
          <a:xfrm>
            <a:off x="2496000" y="2740373"/>
            <a:ext cx="7200000" cy="342885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endParaRPr lang="en-US" altLang="zh-CN" sz="2800"/>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2591889" y="1442197"/>
            <a:ext cx="7008222" cy="4484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b="17036"/>
          <a:stretch>
            <a:fillRect/>
          </a:stretch>
        </p:blipFill>
        <p:spPr>
          <a:xfrm>
            <a:off x="3963521" y="948268"/>
            <a:ext cx="4264957" cy="5554132"/>
          </a:xfrm>
          <a:prstGeom prst="rect">
            <a:avLst/>
          </a:prstGeom>
        </p:spPr>
      </p:pic>
      <p:sp>
        <p:nvSpPr>
          <p:cNvPr id="3" name="矩形 2"/>
          <p:cNvSpPr/>
          <p:nvPr/>
        </p:nvSpPr>
        <p:spPr>
          <a:xfrm>
            <a:off x="4236085" y="5008880"/>
            <a:ext cx="1864360" cy="13106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p:cNvCxnSpPr>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34" name="矩形 33"/>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36" name="直接箭头连接符 35"/>
          <p:cNvCxnSpPr>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p:txBody>
      </p:sp>
      <p:sp>
        <p:nvSpPr>
          <p:cNvPr id="47" name="矩形 46"/>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p:cNvCxnSpPr>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p:cNvCxnSpPr>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endParaRPr lang="en-US" altLang="zh-CN"/>
          </a:p>
        </p:txBody>
      </p:sp>
      <p:sp>
        <p:nvSpPr>
          <p:cNvPr id="38" name="矩形 37"/>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endParaRPr lang="en-US" altLang="zh-CN"/>
          </a:p>
        </p:txBody>
      </p:sp>
      <p:sp>
        <p:nvSpPr>
          <p:cNvPr id="44" name="文本框 43"/>
          <p:cNvSpPr txBox="1"/>
          <p:nvPr/>
        </p:nvSpPr>
        <p:spPr>
          <a:xfrm>
            <a:off x="3276537" y="3204139"/>
            <a:ext cx="571012" cy="369332"/>
          </a:xfrm>
          <a:prstGeom prst="rect">
            <a:avLst/>
          </a:prstGeom>
          <a:noFill/>
        </p:spPr>
        <p:txBody>
          <a:bodyPr wrap="square" rtlCol="0">
            <a:spAutoFit/>
          </a:bodyPr>
          <a:lstStyle/>
          <a:p>
            <a:pPr algn="ctr"/>
            <a:r>
              <a:rPr lang="en-US" altLang="zh-CN"/>
              <a:t>16</a:t>
            </a:r>
            <a:endParaRPr lang="en-US" altLang="zh-CN"/>
          </a:p>
        </p:txBody>
      </p:sp>
      <p:cxnSp>
        <p:nvCxnSpPr>
          <p:cNvPr id="49" name="直接连接符 48"/>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3276537"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1" name="直接连接符 50"/>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5607257" y="3204139"/>
            <a:ext cx="571012" cy="369332"/>
          </a:xfrm>
          <a:prstGeom prst="rect">
            <a:avLst/>
          </a:prstGeom>
          <a:noFill/>
        </p:spPr>
        <p:txBody>
          <a:bodyPr wrap="square" rtlCol="0">
            <a:spAutoFit/>
          </a:bodyPr>
          <a:lstStyle/>
          <a:p>
            <a:pPr algn="ctr"/>
            <a:r>
              <a:rPr lang="en-US" altLang="zh-CN"/>
              <a:t>1</a:t>
            </a:r>
            <a:endParaRPr lang="en-US" altLang="zh-CN"/>
          </a:p>
        </p:txBody>
      </p:sp>
      <p:cxnSp>
        <p:nvCxnSpPr>
          <p:cNvPr id="53" name="直接连接符 52"/>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p:cNvSpPr txBox="1"/>
          <p:nvPr/>
        </p:nvSpPr>
        <p:spPr>
          <a:xfrm>
            <a:off x="5603674"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5" name="直接连接符 54"/>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endParaRPr lang="en-US" altLang="zh-CN" baseline="-25000"/>
          </a:p>
        </p:txBody>
      </p:sp>
      <p:sp>
        <p:nvSpPr>
          <p:cNvPr id="58" name="箭头: 上下 57"/>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p:cNvSpPr txBox="1"/>
          <p:nvPr/>
        </p:nvSpPr>
        <p:spPr>
          <a:xfrm>
            <a:off x="6150769" y="1256114"/>
            <a:ext cx="571012" cy="369332"/>
          </a:xfrm>
          <a:prstGeom prst="rect">
            <a:avLst/>
          </a:prstGeom>
          <a:noFill/>
        </p:spPr>
        <p:txBody>
          <a:bodyPr wrap="square" rtlCol="0">
            <a:spAutoFit/>
          </a:bodyPr>
          <a:lstStyle/>
          <a:p>
            <a:pPr algn="ctr"/>
            <a:r>
              <a:rPr lang="en-US" altLang="zh-CN"/>
              <a:t>2</a:t>
            </a:r>
            <a:endParaRPr lang="en-US" altLang="zh-CN"/>
          </a:p>
        </p:txBody>
      </p:sp>
      <p:cxnSp>
        <p:nvCxnSpPr>
          <p:cNvPr id="75" name="直接连接符 74"/>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590754" y="4625951"/>
            <a:ext cx="942309" cy="369332"/>
          </a:xfrm>
          <a:prstGeom prst="rect">
            <a:avLst/>
          </a:prstGeom>
          <a:noFill/>
        </p:spPr>
        <p:txBody>
          <a:bodyPr wrap="square" rtlCol="0">
            <a:spAutoFit/>
          </a:bodyPr>
          <a:lstStyle/>
          <a:p>
            <a:pPr algn="ctr"/>
            <a:r>
              <a:rPr lang="en-US" altLang="zh-CN"/>
              <a:t>START</a:t>
            </a:r>
            <a:endParaRPr lang="en-US" altLang="zh-CN"/>
          </a:p>
        </p:txBody>
      </p:sp>
      <p:sp>
        <p:nvSpPr>
          <p:cNvPr id="80" name="文本框 79"/>
          <p:cNvSpPr txBox="1"/>
          <p:nvPr/>
        </p:nvSpPr>
        <p:spPr>
          <a:xfrm>
            <a:off x="5191666" y="4625951"/>
            <a:ext cx="942309" cy="369332"/>
          </a:xfrm>
          <a:prstGeom prst="rect">
            <a:avLst/>
          </a:prstGeom>
          <a:noFill/>
        </p:spPr>
        <p:txBody>
          <a:bodyPr wrap="square" rtlCol="0">
            <a:spAutoFit/>
          </a:bodyPr>
          <a:lstStyle/>
          <a:p>
            <a:pPr algn="ctr"/>
            <a:r>
              <a:rPr lang="en-US" altLang="zh-CN"/>
              <a:t>CLOCK</a:t>
            </a:r>
            <a:endParaRPr lang="en-US" altLang="zh-CN"/>
          </a:p>
        </p:txBody>
      </p:sp>
      <p:sp>
        <p:nvSpPr>
          <p:cNvPr id="81" name="文本框 80"/>
          <p:cNvSpPr txBox="1"/>
          <p:nvPr/>
        </p:nvSpPr>
        <p:spPr>
          <a:xfrm>
            <a:off x="4550439" y="2537259"/>
            <a:ext cx="942309" cy="369332"/>
          </a:xfrm>
          <a:prstGeom prst="rect">
            <a:avLst/>
          </a:prstGeom>
          <a:noFill/>
        </p:spPr>
        <p:txBody>
          <a:bodyPr wrap="square" rtlCol="0">
            <a:spAutoFit/>
          </a:bodyPr>
          <a:lstStyle/>
          <a:p>
            <a:pPr algn="ctr"/>
            <a:r>
              <a:rPr lang="en-US" altLang="zh-CN"/>
              <a:t>EOC</a:t>
            </a:r>
            <a:endParaRPr lang="en-US" altLang="zh-CN"/>
          </a:p>
        </p:txBody>
      </p:sp>
      <p:cxnSp>
        <p:nvCxnSpPr>
          <p:cNvPr id="82" name="直接箭头连接符 81"/>
          <p:cNvCxnSpPr>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060032" y="2794262"/>
            <a:ext cx="571012" cy="369332"/>
          </a:xfrm>
          <a:prstGeom prst="rect">
            <a:avLst/>
          </a:prstGeom>
          <a:noFill/>
        </p:spPr>
        <p:txBody>
          <a:bodyPr wrap="square" rtlCol="0">
            <a:spAutoFit/>
          </a:bodyPr>
          <a:lstStyle/>
          <a:p>
            <a:pPr algn="ctr"/>
            <a:r>
              <a:rPr lang="en-US" altLang="zh-CN"/>
              <a:t>16</a:t>
            </a:r>
            <a:endParaRPr lang="en-US" altLang="zh-CN"/>
          </a:p>
        </p:txBody>
      </p:sp>
      <p:cxnSp>
        <p:nvCxnSpPr>
          <p:cNvPr id="84" name="直接连接符 83"/>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14101" y="918196"/>
            <a:ext cx="4963798" cy="57687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gridCol w="1440000"/>
                <a:gridCol w="1440000"/>
                <a:gridCol w="1440000"/>
              </a:tblGrid>
              <a:tr h="288138">
                <a:tc>
                  <a:txBody>
                    <a:bodyPr/>
                    <a:lstStyle/>
                    <a:p>
                      <a:pPr algn="ctr"/>
                      <a:r>
                        <a:rPr lang="zh-CN" altLang="en-US" sz="1200"/>
                        <a:t>通道</a:t>
                      </a:r>
                      <a:endParaRPr lang="zh-CN" altLang="en-US" sz="1200"/>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温度传感器</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内部参考电压</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bl>
          </a:graphicData>
        </a:graphic>
      </p:graphicFrame>
      <p:sp>
        <p:nvSpPr>
          <p:cNvPr id="3" name="文本框 2"/>
          <p:cNvSpPr txBox="1"/>
          <p:nvPr/>
        </p:nvSpPr>
        <p:spPr>
          <a:xfrm>
            <a:off x="870585" y="899795"/>
            <a:ext cx="2078355" cy="368300"/>
          </a:xfrm>
          <a:prstGeom prst="rect">
            <a:avLst/>
          </a:prstGeom>
          <a:noFill/>
        </p:spPr>
        <p:txBody>
          <a:bodyPr wrap="square" rtlCol="0">
            <a:spAutoFit/>
          </a:bodyPr>
          <a:p>
            <a:r>
              <a:rPr lang="zh-CN" altLang="en-US">
                <a:solidFill>
                  <a:srgbClr val="FF0000"/>
                </a:solidFill>
              </a:rPr>
              <a:t>确定好的</a:t>
            </a:r>
            <a:endParaRPr lang="zh-CN" altLang="en-US">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格 2"/>
          <p:cNvGraphicFramePr>
            <a:graphicFrameLocks noGrp="1"/>
          </p:cNvGraphicFramePr>
          <p:nvPr/>
        </p:nvGraphicFramePr>
        <p:xfrm>
          <a:off x="3016090"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p:cNvCxnSpPr>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20356"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3247400"/>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8"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p:cNvCxnSpPr>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4"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0"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1"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5084667"/>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86341" y="1728999"/>
            <a:ext cx="10419317" cy="376868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p:cNvPicPr>
            <a:picLocks noChangeAspect="1"/>
          </p:cNvPicPr>
          <p:nvPr/>
        </p:nvPicPr>
        <p:blipFill>
          <a:blip r:embed="rId1"/>
          <a:stretch>
            <a:fillRect/>
          </a:stretch>
        </p:blipFill>
        <p:spPr>
          <a:xfrm>
            <a:off x="1661765" y="2106348"/>
            <a:ext cx="8552381" cy="714286"/>
          </a:xfrm>
          <a:prstGeom prst="rect">
            <a:avLst/>
          </a:prstGeom>
        </p:spPr>
      </p:pic>
      <p:pic>
        <p:nvPicPr>
          <p:cNvPr id="3" name="图片 2"/>
          <p:cNvPicPr>
            <a:picLocks noChangeAspect="1"/>
          </p:cNvPicPr>
          <p:nvPr/>
        </p:nvPicPr>
        <p:blipFill>
          <a:blip r:embed="rId2"/>
          <a:stretch>
            <a:fillRect/>
          </a:stretch>
        </p:blipFill>
        <p:spPr>
          <a:xfrm>
            <a:off x="1661764" y="4037366"/>
            <a:ext cx="8552381" cy="723810"/>
          </a:xfrm>
          <a:prstGeom prst="rect">
            <a:avLst/>
          </a:prstGeom>
        </p:spPr>
      </p:pic>
      <p:sp>
        <p:nvSpPr>
          <p:cNvPr id="7" name="文本框 6"/>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endParaRPr lang="zh-CN" altLang="en-US" sz="2800"/>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10384" y="1768034"/>
            <a:ext cx="8771232" cy="3673211"/>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ZmExZjFkNDJhZjlkZjdkMTliOThmYTJiZWMwZDYyYj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20354</Words>
  <Application>WPS 演示</Application>
  <PresentationFormat>宽屏</PresentationFormat>
  <Paragraphs>3859</Paragraphs>
  <Slides>195</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195</vt:i4>
      </vt:variant>
    </vt:vector>
  </HeadingPairs>
  <TitlesOfParts>
    <vt:vector size="208" baseType="lpstr">
      <vt:lpstr>Arial</vt:lpstr>
      <vt:lpstr>宋体</vt:lpstr>
      <vt:lpstr>Wingdings</vt:lpstr>
      <vt:lpstr>等线</vt:lpstr>
      <vt:lpstr>微软雅黑</vt:lpstr>
      <vt:lpstr>Arial Unicode MS</vt:lpstr>
      <vt:lpstr>等线 Light</vt:lpstr>
      <vt:lpstr>Consolas</vt:lpstr>
      <vt:lpstr>Cambria Math</vt:lpstr>
      <vt:lpstr>Calibri</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章涛</cp:lastModifiedBy>
  <cp:revision>1383</cp:revision>
  <dcterms:created xsi:type="dcterms:W3CDTF">2019-03-09T07:14:00Z</dcterms:created>
  <dcterms:modified xsi:type="dcterms:W3CDTF">2024-08-27T11:35:35Z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0D1EBC8E723B40428A68F7ECB7DF6579_12</vt:lpwstr>
  </property>
  <property fmtid="{D5CDD505-2E9C-101B-9397-08002B2CF9AE}" pid="3" name="KSOProductBuildVer">
    <vt:lpwstr>2052-12.1.0.18166</vt:lpwstr>
  </property>
</Properties>
</file>